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23"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294"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7"/>
    <p:restoredTop sz="92512" autoAdjust="0"/>
  </p:normalViewPr>
  <p:slideViewPr>
    <p:cSldViewPr snapToGrid="0" snapToObjects="1">
      <p:cViewPr>
        <p:scale>
          <a:sx n="60" d="100"/>
          <a:sy n="60" d="100"/>
        </p:scale>
        <p:origin x="2256" y="1232"/>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4397584"/>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Title Text</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6" name="Shape 96"/>
          <p:cNvSpPr>
            <a:spLocks noGrp="1"/>
          </p:cNvSpPr>
          <p:nvPr>
            <p:ph type="title"/>
          </p:nvPr>
        </p:nvSpPr>
        <p:spPr>
          <a:xfrm>
            <a:off x="355600" y="3225800"/>
            <a:ext cx="12293600" cy="3302000"/>
          </a:xfrm>
          <a:prstGeom prst="rect">
            <a:avLst/>
          </a:prstGeom>
        </p:spPr>
        <p:txBody>
          <a:bodyPr/>
          <a:lstStyle/>
          <a:p>
            <a:r>
              <a:t>Title Text</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4" name="Shape 104"/>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105" name="Shape 105"/>
          <p:cNvSpPr>
            <a:spLocks noGrp="1"/>
          </p:cNvSpPr>
          <p:nvPr>
            <p:ph type="title"/>
          </p:nvPr>
        </p:nvSpPr>
        <p:spPr>
          <a:xfrm>
            <a:off x="355600" y="7416800"/>
            <a:ext cx="12293600" cy="1282700"/>
          </a:xfrm>
          <a:prstGeom prst="rect">
            <a:avLst/>
          </a:prstGeom>
        </p:spPr>
        <p:txBody>
          <a:bodyPr/>
          <a:lstStyle/>
          <a:p>
            <a:r>
              <a:t>Title Text</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Shape 113"/>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114" name="Shape 114"/>
          <p:cNvSpPr>
            <a:spLocks noGrp="1"/>
          </p:cNvSpPr>
          <p:nvPr>
            <p:ph type="title"/>
          </p:nvPr>
        </p:nvSpPr>
        <p:spPr>
          <a:xfrm>
            <a:off x="355600" y="7416800"/>
            <a:ext cx="12293600" cy="1282700"/>
          </a:xfrm>
          <a:prstGeom prst="rect">
            <a:avLst/>
          </a:prstGeom>
        </p:spPr>
        <p:txBody>
          <a:bodyPr/>
          <a:lstStyle/>
          <a:p>
            <a:r>
              <a:t>Title Text</a:t>
            </a:r>
          </a:p>
        </p:txBody>
      </p:sp>
      <p:sp>
        <p:nvSpPr>
          <p:cNvPr id="115" name="Shape 11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2" name="Shape 122"/>
          <p:cNvSpPr>
            <a:spLocks noGrp="1"/>
          </p:cNvSpPr>
          <p:nvPr>
            <p:ph type="pic" sz="half" idx="13"/>
          </p:nvPr>
        </p:nvSpPr>
        <p:spPr>
          <a:xfrm>
            <a:off x="6705600" y="679450"/>
            <a:ext cx="5994400" cy="8394700"/>
          </a:xfrm>
          <a:prstGeom prst="rect">
            <a:avLst/>
          </a:prstGeom>
        </p:spPr>
        <p:txBody>
          <a:bodyPr lIns="91439" tIns="45719" rIns="91439" bIns="45719" anchor="t"/>
          <a:lstStyle/>
          <a:p>
            <a:endParaRPr dirty="0"/>
          </a:p>
        </p:txBody>
      </p:sp>
      <p:sp>
        <p:nvSpPr>
          <p:cNvPr id="123" name="Shape 123"/>
          <p:cNvSpPr>
            <a:spLocks noGrp="1"/>
          </p:cNvSpPr>
          <p:nvPr>
            <p:ph type="title"/>
          </p:nvPr>
        </p:nvSpPr>
        <p:spPr>
          <a:xfrm>
            <a:off x="355600" y="1384300"/>
            <a:ext cx="5892800" cy="3505200"/>
          </a:xfrm>
          <a:prstGeom prst="rect">
            <a:avLst/>
          </a:prstGeom>
        </p:spPr>
        <p:txBody>
          <a:bodyPr anchor="b"/>
          <a:lstStyle/>
          <a:p>
            <a:r>
              <a:t>Title Text</a:t>
            </a:r>
          </a:p>
        </p:txBody>
      </p:sp>
      <p:sp>
        <p:nvSpPr>
          <p:cNvPr id="124" name="Shape 12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a:spLocks noGrp="1"/>
          </p:cNvSpPr>
          <p:nvPr>
            <p:ph type="pic" sz="half" idx="13"/>
          </p:nvPr>
        </p:nvSpPr>
        <p:spPr>
          <a:xfrm>
            <a:off x="6705600" y="679450"/>
            <a:ext cx="5994400" cy="8394700"/>
          </a:xfrm>
          <a:prstGeom prst="rect">
            <a:avLst/>
          </a:prstGeom>
        </p:spPr>
        <p:txBody>
          <a:bodyPr lIns="91439" tIns="45719" rIns="91439" bIns="45719" anchor="t"/>
          <a:lstStyle/>
          <a:p>
            <a:endParaRPr dirty="0"/>
          </a:p>
        </p:txBody>
      </p:sp>
      <p:sp>
        <p:nvSpPr>
          <p:cNvPr id="133" name="Shape 133"/>
          <p:cNvSpPr>
            <a:spLocks noGrp="1"/>
          </p:cNvSpPr>
          <p:nvPr>
            <p:ph type="title"/>
          </p:nvPr>
        </p:nvSpPr>
        <p:spPr>
          <a:xfrm>
            <a:off x="355600" y="1384300"/>
            <a:ext cx="5892800" cy="3505200"/>
          </a:xfrm>
          <a:prstGeom prst="rect">
            <a:avLst/>
          </a:prstGeom>
        </p:spPr>
        <p:txBody>
          <a:bodyPr anchor="b"/>
          <a:lstStyle/>
          <a:p>
            <a:r>
              <a:t>Title Text</a:t>
            </a:r>
          </a:p>
        </p:txBody>
      </p:sp>
      <p:sp>
        <p:nvSpPr>
          <p:cNvPr id="134" name="Shape 13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Title Text</a:t>
            </a:r>
          </a:p>
        </p:txBody>
      </p:sp>
      <p:sp>
        <p:nvSpPr>
          <p:cNvPr id="153" name="Shape 153"/>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54" name="Shape 15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1101796"/>
            <a:ext cx="5599289" cy="1988969"/>
          </a:xfrm>
        </p:spPr>
        <p:txBody>
          <a:bodyPr anchor="b" anchorCtr="0"/>
          <a:lstStyle>
            <a:lvl1pPr algn="r">
              <a:defRPr sz="4551" b="0" cap="none" baseline="0"/>
            </a:lvl1pPr>
          </a:lstStyle>
          <a:p>
            <a:r>
              <a:rPr lang="en-CA" dirty="0"/>
              <a:t>This can be another slide layout</a:t>
            </a:r>
            <a:endParaRPr dirty="0"/>
          </a:p>
        </p:txBody>
      </p:sp>
      <p:sp>
        <p:nvSpPr>
          <p:cNvPr id="3" name="Text Placeholder 2"/>
          <p:cNvSpPr>
            <a:spLocks noGrp="1"/>
          </p:cNvSpPr>
          <p:nvPr>
            <p:ph type="body" idx="1" hasCustomPrompt="1"/>
          </p:nvPr>
        </p:nvSpPr>
        <p:spPr>
          <a:xfrm>
            <a:off x="848925" y="3648569"/>
            <a:ext cx="9357294" cy="5091291"/>
          </a:xfrm>
        </p:spPr>
        <p:txBody>
          <a:bodyPr anchor="t" anchorCtr="0">
            <a:normAutofit/>
          </a:bodyPr>
          <a:lstStyle>
            <a:lvl1pPr marL="0" indent="0" algn="r">
              <a:spcBef>
                <a:spcPts val="0"/>
              </a:spcBef>
              <a:buNone/>
              <a:defRPr sz="2276">
                <a:solidFill>
                  <a:schemeClr val="tx2"/>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CA" dirty="0"/>
              <a:t>With lots of information here. </a:t>
            </a:r>
          </a:p>
        </p:txBody>
      </p:sp>
    </p:spTree>
    <p:extLst>
      <p:ext uri="{BB962C8B-B14F-4D97-AF65-F5344CB8AC3E}">
        <p14:creationId xmlns:p14="http://schemas.microsoft.com/office/powerpoint/2010/main" val="275117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4857112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20" name="Shape 20"/>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21" name="Shape 21"/>
          <p:cNvSpPr>
            <a:spLocks noGrp="1"/>
          </p:cNvSpPr>
          <p:nvPr>
            <p:ph type="title"/>
          </p:nvPr>
        </p:nvSpPr>
        <p:spPr>
          <a:xfrm>
            <a:off x="355600" y="6832600"/>
            <a:ext cx="12293600" cy="1257300"/>
          </a:xfrm>
          <a:prstGeom prst="rect">
            <a:avLst/>
          </a:prstGeom>
        </p:spPr>
        <p:txBody>
          <a:bodyPr anchor="b"/>
          <a:lstStyle/>
          <a:p>
            <a:r>
              <a:t>Title Text</a:t>
            </a:r>
          </a:p>
        </p:txBody>
      </p:sp>
      <p:sp>
        <p:nvSpPr>
          <p:cNvPr id="22" name="Shape 2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31" name="Shape 31"/>
          <p:cNvSpPr>
            <a:spLocks noGrp="1"/>
          </p:cNvSpPr>
          <p:nvPr>
            <p:ph type="title"/>
          </p:nvPr>
        </p:nvSpPr>
        <p:spPr>
          <a:xfrm>
            <a:off x="355600" y="6832600"/>
            <a:ext cx="12293600" cy="1257300"/>
          </a:xfrm>
          <a:prstGeom prst="rect">
            <a:avLst/>
          </a:prstGeom>
        </p:spPr>
        <p:txBody>
          <a:bodyPr anchor="b"/>
          <a:lstStyle/>
          <a:p>
            <a:r>
              <a:t>Title Text</a:t>
            </a:r>
          </a:p>
        </p:txBody>
      </p:sp>
      <p:sp>
        <p:nvSpPr>
          <p:cNvPr id="32" name="Shape 3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Shape 5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71000"/>
            <a:ext cx="342900"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5" r:id="rId15"/>
    <p:sldLayoutId id="2147483667" r:id="rId16"/>
    <p:sldLayoutId id="2147483668" r:id="rId17"/>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5.jpeg"/><Relationship Id="rId4" Type="http://schemas.openxmlformats.org/officeDocument/2006/relationships/tags" Target="../tags/tag4.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9.tiff"/><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0.tiff"/><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7.xml"/><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60.xml"/><Relationship Id="rId7" Type="http://schemas.openxmlformats.org/officeDocument/2006/relationships/image" Target="../media/image1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6.xml"/><Relationship Id="rId5" Type="http://schemas.openxmlformats.org/officeDocument/2006/relationships/tags" Target="../tags/tag62.xml"/><Relationship Id="rId4" Type="http://schemas.openxmlformats.org/officeDocument/2006/relationships/tags" Target="../tags/tag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15.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MP900422730.jpg"/>
          <p:cNvPicPr>
            <a:picLocks noChangeAspect="1"/>
          </p:cNvPicPr>
          <p:nvPr>
            <p:custDataLst>
              <p:tags r:id="rId1"/>
            </p:custDataLst>
          </p:nvPr>
        </p:nvPicPr>
        <p:blipFill>
          <a:blip r:embed="rId8">
            <a:extLst/>
          </a:blip>
          <a:srcRect l="1506" r="1589" b="10925"/>
          <a:stretch>
            <a:fillRect/>
          </a:stretch>
        </p:blipFill>
        <p:spPr>
          <a:xfrm>
            <a:off x="439690" y="4922628"/>
            <a:ext cx="4072608" cy="3743556"/>
          </a:xfrm>
          <a:prstGeom prst="rect">
            <a:avLst/>
          </a:prstGeom>
          <a:ln w="12700">
            <a:miter lim="400000"/>
          </a:ln>
          <a:effectLst>
            <a:outerShdw blurRad="127000" dist="76200" dir="2700000" rotWithShape="0">
              <a:srgbClr val="000000">
                <a:alpha val="75000"/>
              </a:srgbClr>
            </a:outerShdw>
          </a:effectLst>
        </p:spPr>
      </p:pic>
      <p:pic>
        <p:nvPicPr>
          <p:cNvPr id="173" name="MP910220729.jpg"/>
          <p:cNvPicPr>
            <a:picLocks noChangeAspect="1"/>
          </p:cNvPicPr>
          <p:nvPr>
            <p:custDataLst>
              <p:tags r:id="rId2"/>
            </p:custDataLst>
          </p:nvPr>
        </p:nvPicPr>
        <p:blipFill>
          <a:blip r:embed="rId9">
            <a:extLst/>
          </a:blip>
          <a:srcRect t="5690" b="5161"/>
          <a:stretch>
            <a:fillRect/>
          </a:stretch>
        </p:blipFill>
        <p:spPr>
          <a:xfrm>
            <a:off x="4494209" y="4914900"/>
            <a:ext cx="4072607" cy="3753186"/>
          </a:xfrm>
          <a:prstGeom prst="rect">
            <a:avLst/>
          </a:prstGeom>
          <a:ln w="12700">
            <a:miter lim="400000"/>
          </a:ln>
          <a:effectLst>
            <a:outerShdw blurRad="127000" dist="76200" dir="2700000" rotWithShape="0">
              <a:srgbClr val="000000">
                <a:alpha val="75000"/>
              </a:srgbClr>
            </a:outerShdw>
          </a:effectLst>
        </p:spPr>
      </p:pic>
      <p:pic>
        <p:nvPicPr>
          <p:cNvPr id="174" name="vaughn5.jpg"/>
          <p:cNvPicPr>
            <a:picLocks noChangeAspect="1"/>
          </p:cNvPicPr>
          <p:nvPr>
            <p:custDataLst>
              <p:tags r:id="rId3"/>
            </p:custDataLst>
          </p:nvPr>
        </p:nvPicPr>
        <p:blipFill>
          <a:blip r:embed="rId10">
            <a:extLst/>
          </a:blip>
          <a:srcRect l="14589" t="265" r="13070"/>
          <a:stretch>
            <a:fillRect/>
          </a:stretch>
        </p:blipFill>
        <p:spPr>
          <a:xfrm>
            <a:off x="8550926" y="4914899"/>
            <a:ext cx="4104370" cy="3772400"/>
          </a:xfrm>
          <a:prstGeom prst="rect">
            <a:avLst/>
          </a:prstGeom>
          <a:ln w="12700">
            <a:miter lim="400000"/>
          </a:ln>
          <a:effectLst>
            <a:outerShdw blurRad="127000" dist="76200" dir="2700000" rotWithShape="0">
              <a:srgbClr val="000000">
                <a:alpha val="75000"/>
              </a:srgbClr>
            </a:outerShdw>
          </a:effectLst>
        </p:spPr>
      </p:pic>
      <p:sp>
        <p:nvSpPr>
          <p:cNvPr id="175" name="Shape 175"/>
          <p:cNvSpPr>
            <a:spLocks noGrp="1"/>
          </p:cNvSpPr>
          <p:nvPr>
            <p:ph type="title" idx="4294967295"/>
            <p:custDataLst>
              <p:tags r:id="rId4"/>
            </p:custDataLst>
          </p:nvPr>
        </p:nvSpPr>
        <p:spPr>
          <a:xfrm>
            <a:off x="383712" y="1367823"/>
            <a:ext cx="12293600" cy="2438400"/>
          </a:xfrm>
          <a:prstGeom prst="rect">
            <a:avLst/>
          </a:prstGeom>
        </p:spPr>
        <p:txBody>
          <a:bodyPr/>
          <a:lstStyle/>
          <a:p>
            <a:r>
              <a:rPr lang="fr-FR" dirty="0"/>
              <a:t>Le Leadership positif</a:t>
            </a:r>
            <a:br>
              <a:rPr lang="fr-FR" dirty="0"/>
            </a:br>
            <a:br>
              <a:rPr lang="fr-FR" dirty="0"/>
            </a:br>
            <a:endParaRPr lang="fr-FR" sz="4800" i="1" dirty="0"/>
          </a:p>
        </p:txBody>
      </p:sp>
      <p:pic>
        <p:nvPicPr>
          <p:cNvPr id="176" name="WMAredlogovertical.png"/>
          <p:cNvPicPr>
            <a:picLocks noChangeAspect="1"/>
          </p:cNvPicPr>
          <p:nvPr>
            <p:custDataLst>
              <p:tags r:id="rId5"/>
            </p:custDataLst>
          </p:nvPr>
        </p:nvPicPr>
        <p:blipFill>
          <a:blip r:embed="rId11">
            <a:extLst/>
          </a:blip>
          <a:stretch>
            <a:fillRect/>
          </a:stretch>
        </p:blipFill>
        <p:spPr>
          <a:xfrm>
            <a:off x="139700" y="254000"/>
            <a:ext cx="2070100" cy="1003390"/>
          </a:xfrm>
          <a:prstGeom prst="rect">
            <a:avLst/>
          </a:prstGeom>
          <a:ln w="12700">
            <a:miter lim="400000"/>
          </a:ln>
        </p:spPr>
      </p:pic>
      <p:sp>
        <p:nvSpPr>
          <p:cNvPr id="9" name="Shape 175"/>
          <p:cNvSpPr txBox="1">
            <a:spLocks/>
          </p:cNvSpPr>
          <p:nvPr>
            <p:custDataLst>
              <p:tags r:id="rId6"/>
            </p:custDataLst>
          </p:nvPr>
        </p:nvSpPr>
        <p:spPr>
          <a:xfrm>
            <a:off x="439690" y="891503"/>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a:lstStyle>
          <a:p>
            <a:pPr hangingPunct="1"/>
            <a:br>
              <a:rPr lang="fr-FR" dirty="0"/>
            </a:br>
            <a:br>
              <a:rPr lang="fr-FR" dirty="0"/>
            </a:br>
            <a:r>
              <a:rPr lang="fr-FR" sz="4800" i="1" dirty="0"/>
              <a:t>L’Intelligence émotionnelle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1041400"/>
            <a:ext cx="12293600" cy="1094740"/>
          </a:xfrm>
        </p:spPr>
        <p:txBody>
          <a:bodyPr/>
          <a:lstStyle/>
          <a:p>
            <a:r>
              <a:rPr lang="fr-CA" sz="5000" dirty="0"/>
              <a:t>Aptitudes en matière d'intelligence émotionnelle : Connaissance de soi </a:t>
            </a:r>
          </a:p>
        </p:txBody>
      </p:sp>
      <p:sp>
        <p:nvSpPr>
          <p:cNvPr id="3" name="Text Placeholder 2"/>
          <p:cNvSpPr>
            <a:spLocks noGrp="1"/>
          </p:cNvSpPr>
          <p:nvPr>
            <p:ph type="body" idx="1"/>
            <p:custDataLst>
              <p:tags r:id="rId2"/>
            </p:custDataLst>
          </p:nvPr>
        </p:nvSpPr>
        <p:spPr>
          <a:xfrm>
            <a:off x="355600" y="3197860"/>
            <a:ext cx="12293600" cy="7886700"/>
          </a:xfrm>
        </p:spPr>
        <p:txBody>
          <a:bodyPr anchor="t"/>
          <a:lstStyle/>
          <a:p>
            <a:pPr marL="0" indent="0">
              <a:spcBef>
                <a:spcPts val="0"/>
              </a:spcBef>
              <a:buNone/>
            </a:pPr>
            <a:r>
              <a:rPr lang="fr-CA" sz="2800" b="1" i="1" dirty="0"/>
              <a:t>Connaissance de soi – </a:t>
            </a:r>
            <a:r>
              <a:rPr lang="fr-CA" sz="2800" dirty="0"/>
              <a:t>connaître ses propres forces, problèmes, motivations, valeurs, et comprendre l'effet qu'on a sur les autres</a:t>
            </a:r>
          </a:p>
          <a:p>
            <a:pPr marL="0" indent="0">
              <a:spcBef>
                <a:spcPts val="0"/>
              </a:spcBef>
              <a:buNone/>
            </a:pPr>
            <a:endParaRPr lang="fr-CA" sz="2800" dirty="0"/>
          </a:p>
          <a:p>
            <a:pPr marL="0" indent="0">
              <a:spcBef>
                <a:spcPts val="0"/>
              </a:spcBef>
              <a:buNone/>
            </a:pPr>
            <a:r>
              <a:rPr lang="fr-CA" sz="2800" dirty="0"/>
              <a:t>Aptitudes de base :</a:t>
            </a:r>
          </a:p>
          <a:p>
            <a:pPr lvl="1">
              <a:spcBef>
                <a:spcPts val="0"/>
              </a:spcBef>
            </a:pPr>
            <a:r>
              <a:rPr lang="fr-CA" sz="2800" i="1" dirty="0"/>
              <a:t>Conscience de ses propres forces</a:t>
            </a:r>
            <a:endParaRPr lang="fr-CA" sz="2800" dirty="0"/>
          </a:p>
          <a:p>
            <a:pPr lvl="1">
              <a:spcBef>
                <a:spcPts val="0"/>
              </a:spcBef>
            </a:pPr>
            <a:r>
              <a:rPr lang="fr-CA" sz="2800" i="1" dirty="0"/>
              <a:t>Avoir confiance dans ses propres capacités</a:t>
            </a:r>
            <a:endParaRPr lang="fr-CA" sz="2800" dirty="0"/>
          </a:p>
          <a:p>
            <a:pPr lvl="1">
              <a:spcBef>
                <a:spcPts val="0"/>
              </a:spcBef>
            </a:pPr>
            <a:r>
              <a:rPr lang="fr-CA" sz="2800" i="1" dirty="0"/>
              <a:t>Reconnaître ses propres en besoin en matière de croissance personnelle </a:t>
            </a:r>
            <a:endParaRPr lang="fr-CA" sz="2800" dirty="0"/>
          </a:p>
          <a:p>
            <a:pPr lvl="1">
              <a:spcBef>
                <a:spcPts val="0"/>
              </a:spcBef>
            </a:pPr>
            <a:r>
              <a:rPr lang="fr-CA" sz="2800" i="1" dirty="0"/>
              <a:t>Chercher auprès des autres une rétroaction constructive</a:t>
            </a:r>
            <a:endParaRPr lang="fr-CA" sz="2800" dirty="0"/>
          </a:p>
          <a:p>
            <a:pPr marL="381000" lvl="1" indent="0">
              <a:spcBef>
                <a:spcPts val="0"/>
              </a:spcBef>
              <a:buNone/>
            </a:pPr>
            <a:endParaRPr lang="fr-CA" sz="2800" dirty="0"/>
          </a:p>
          <a:p>
            <a:pPr marL="0" indent="0">
              <a:spcBef>
                <a:spcPts val="0"/>
              </a:spcBef>
              <a:buNone/>
            </a:pPr>
            <a:r>
              <a:rPr lang="fr-CA" sz="2800" b="1" dirty="0"/>
              <a:t>Exemple :</a:t>
            </a:r>
            <a:r>
              <a:rPr lang="fr-CA" sz="2800" dirty="0"/>
              <a:t> Un gestionnaire reconnaît qu'il ne se donne pas toujours suffisamment de temps pour réaliser ses projets, ce qui crée chez lui du stress. Avant de préparer chaque étape d'un projet, il prévoit donc un délai réaliste pour effectuer ses tâches. </a:t>
            </a:r>
          </a:p>
        </p:txBody>
      </p:sp>
    </p:spTree>
    <p:extLst>
      <p:ext uri="{BB962C8B-B14F-4D97-AF65-F5344CB8AC3E}">
        <p14:creationId xmlns:p14="http://schemas.microsoft.com/office/powerpoint/2010/main" val="757074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231900"/>
          </a:xfrm>
        </p:spPr>
        <p:txBody>
          <a:bodyPr/>
          <a:lstStyle/>
          <a:p>
            <a:r>
              <a:rPr lang="en-CA" sz="6000" cap="none" dirty="0"/>
              <a:t>Stratégies pour améliorer la connaissance de soi</a:t>
            </a:r>
          </a:p>
        </p:txBody>
      </p:sp>
      <p:sp>
        <p:nvSpPr>
          <p:cNvPr id="3" name="Text Placeholder 2"/>
          <p:cNvSpPr>
            <a:spLocks noGrp="1"/>
          </p:cNvSpPr>
          <p:nvPr>
            <p:ph type="body" idx="1"/>
            <p:custDataLst>
              <p:tags r:id="rId2"/>
            </p:custDataLst>
          </p:nvPr>
        </p:nvSpPr>
        <p:spPr>
          <a:xfrm>
            <a:off x="355600" y="2232660"/>
            <a:ext cx="12293600" cy="7520940"/>
          </a:xfrm>
        </p:spPr>
        <p:txBody>
          <a:bodyPr anchor="t"/>
          <a:lstStyle/>
          <a:p>
            <a:pPr marL="0" indent="0">
              <a:spcBef>
                <a:spcPts val="0"/>
              </a:spcBef>
              <a:buNone/>
            </a:pPr>
            <a:r>
              <a:rPr lang="fr-CA" sz="2900" b="1" i="1" dirty="0"/>
              <a:t>Soyez conscient de ce que vous ressentez</a:t>
            </a:r>
            <a:endParaRPr lang="fr-CA" sz="2900" dirty="0"/>
          </a:p>
          <a:p>
            <a:pPr marL="0" indent="0">
              <a:spcBef>
                <a:spcPts val="0"/>
              </a:spcBef>
              <a:buNone/>
            </a:pPr>
            <a:r>
              <a:rPr lang="fr-CA" sz="2800" dirty="0"/>
              <a:t>Demandez-vous </a:t>
            </a:r>
            <a:r>
              <a:rPr lang="fr-CA" sz="2800" i="1" dirty="0"/>
              <a:t>comment vous vous sentez aujourd'hui? </a:t>
            </a:r>
            <a:r>
              <a:rPr lang="fr-CA" sz="2800" dirty="0"/>
              <a:t>Évaluez la façon dont vous vous sentez à l'aide d'une échelle allant de 0 à 100, puis notez le score dans un carnet. Si ce que vous ressentez vous semble extrême,  prenez quelques instants pour réfléchir à ce qui est associé à ce que vous ressentez. </a:t>
            </a:r>
          </a:p>
          <a:p>
            <a:pPr marL="0" indent="0">
              <a:spcBef>
                <a:spcPts val="0"/>
              </a:spcBef>
              <a:buNone/>
            </a:pPr>
            <a:r>
              <a:rPr lang="fr-CA" sz="2800" dirty="0"/>
              <a:t> </a:t>
            </a:r>
          </a:p>
          <a:p>
            <a:pPr marL="0" indent="0">
              <a:spcBef>
                <a:spcPts val="0"/>
              </a:spcBef>
              <a:buNone/>
            </a:pPr>
            <a:r>
              <a:rPr lang="fr-CA" sz="2900" b="1" i="1" dirty="0"/>
              <a:t>Mettez en perspective ce que vous pensez et ressentez </a:t>
            </a:r>
            <a:endParaRPr lang="fr-CA" sz="2900" dirty="0"/>
          </a:p>
          <a:p>
            <a:pPr marL="0" indent="0">
              <a:spcBef>
                <a:spcPts val="0"/>
              </a:spcBef>
              <a:buNone/>
            </a:pPr>
            <a:r>
              <a:rPr lang="fr-CA" sz="2800" dirty="0"/>
              <a:t>Lorsque vous éprouvez des émotions stressantes, il peut être utile de vous poser la question suivante :</a:t>
            </a:r>
          </a:p>
          <a:p>
            <a:pPr marL="0" indent="0">
              <a:spcBef>
                <a:spcPts val="0"/>
              </a:spcBef>
              <a:buNone/>
            </a:pPr>
            <a:r>
              <a:rPr lang="fr-CA" sz="2800" i="1" dirty="0"/>
              <a:t>Qu'est-ce que je pense de la situation?</a:t>
            </a:r>
            <a:r>
              <a:rPr lang="fr-CA" sz="2800" dirty="0"/>
              <a:t> Nos émotions reflètent souvent ce que nous pensons ou croyons sur une situation précise. Tirer des conclusions hâtives ou généraliser au sujet d'une situation donnée, sans avoir suffisamment d'informations, peut accroître le stress que l'on ressent ainsi que ses préoccupations. Demander à des personnes ce qu'elles pensent de la façon dont nous voyons une situation peut être utile pour mettre nos propres pensées en perspective et nous sentir ainsi moins stressés. </a:t>
            </a:r>
          </a:p>
        </p:txBody>
      </p:sp>
    </p:spTree>
    <p:extLst>
      <p:ext uri="{BB962C8B-B14F-4D97-AF65-F5344CB8AC3E}">
        <p14:creationId xmlns:p14="http://schemas.microsoft.com/office/powerpoint/2010/main" val="11043729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355600" y="2433320"/>
            <a:ext cx="12293600" cy="2903220"/>
          </a:xfrm>
        </p:spPr>
        <p:txBody>
          <a:bodyPr anchor="t"/>
          <a:lstStyle/>
          <a:p>
            <a:pPr marL="0" indent="0">
              <a:spcBef>
                <a:spcPts val="0"/>
              </a:spcBef>
              <a:buNone/>
            </a:pPr>
            <a:r>
              <a:rPr lang="en-US" sz="3600" b="1" i="1" dirty="0"/>
              <a:t>Reconnaissez vos forces au quotidien</a:t>
            </a:r>
            <a:endParaRPr lang="fr-CA" sz="3600" dirty="0"/>
          </a:p>
          <a:p>
            <a:pPr marL="0" lvl="0" indent="0">
              <a:spcBef>
                <a:spcPts val="0"/>
              </a:spcBef>
              <a:buNone/>
            </a:pPr>
            <a:r>
              <a:rPr lang="en-US" sz="3200" dirty="0"/>
              <a:t>Créez une liste de toutes les activités que vous avez accomplies au cours d'une journée, à la maison, au travail et ailleurs.  Quelles aptitudes avez-vous utilisées pour réaliser ces tâches? Indiquez à côté de chacune des activités ces aptitudes. Recherchez les aptitudes qui reviennent dans vos activités quotidiennes.</a:t>
            </a:r>
          </a:p>
          <a:p>
            <a:pPr marL="0" indent="0">
              <a:spcBef>
                <a:spcPts val="0"/>
              </a:spcBef>
              <a:buNone/>
            </a:pPr>
            <a:endParaRPr lang="fr-CA" sz="2800" dirty="0"/>
          </a:p>
        </p:txBody>
      </p:sp>
      <p:sp>
        <p:nvSpPr>
          <p:cNvPr id="6" name="Title 1"/>
          <p:cNvSpPr>
            <a:spLocks noGrp="1"/>
          </p:cNvSpPr>
          <p:nvPr>
            <p:ph type="title"/>
            <p:custDataLst>
              <p:tags r:id="rId2"/>
            </p:custDataLst>
          </p:nvPr>
        </p:nvSpPr>
        <p:spPr>
          <a:xfrm>
            <a:off x="355599" y="607060"/>
            <a:ext cx="12293600" cy="1231900"/>
          </a:xfrm>
        </p:spPr>
        <p:txBody>
          <a:bodyPr/>
          <a:lstStyle/>
          <a:p>
            <a:r>
              <a:rPr lang="en-CA" sz="6000" cap="none" dirty="0"/>
              <a:t>Stratégies pour améliorer la connaissance de soi</a:t>
            </a:r>
          </a:p>
        </p:txBody>
      </p:sp>
      <p:pic>
        <p:nvPicPr>
          <p:cNvPr id="2" name="Picture 1"/>
          <p:cNvPicPr>
            <a:picLocks noChangeAspect="1"/>
          </p:cNvPicPr>
          <p:nvPr/>
        </p:nvPicPr>
        <p:blipFill>
          <a:blip r:embed="rId4"/>
          <a:stretch>
            <a:fillRect/>
          </a:stretch>
        </p:blipFill>
        <p:spPr>
          <a:xfrm>
            <a:off x="4127499" y="5502088"/>
            <a:ext cx="4749800" cy="3733800"/>
          </a:xfrm>
          <a:prstGeom prst="rect">
            <a:avLst/>
          </a:prstGeom>
        </p:spPr>
      </p:pic>
    </p:spTree>
    <p:extLst>
      <p:ext uri="{BB962C8B-B14F-4D97-AF65-F5344CB8AC3E}">
        <p14:creationId xmlns:p14="http://schemas.microsoft.com/office/powerpoint/2010/main" val="4950264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177800"/>
            <a:ext cx="12293600" cy="1094740"/>
          </a:xfrm>
        </p:spPr>
        <p:txBody>
          <a:bodyPr/>
          <a:lstStyle/>
          <a:p>
            <a:r>
              <a:rPr lang="fr-CA" sz="4000" dirty="0"/>
              <a:t>Aptitudes en matière d'intelligence émotionnelle : Autorégulation</a:t>
            </a:r>
          </a:p>
        </p:txBody>
      </p:sp>
      <p:sp>
        <p:nvSpPr>
          <p:cNvPr id="3" name="Text Placeholder 2"/>
          <p:cNvSpPr>
            <a:spLocks noGrp="1"/>
          </p:cNvSpPr>
          <p:nvPr>
            <p:ph type="body" idx="1"/>
            <p:custDataLst>
              <p:tags r:id="rId2"/>
            </p:custDataLst>
          </p:nvPr>
        </p:nvSpPr>
        <p:spPr>
          <a:xfrm>
            <a:off x="355600" y="1506071"/>
            <a:ext cx="12293600" cy="8247529"/>
          </a:xfrm>
        </p:spPr>
        <p:txBody>
          <a:bodyPr anchor="t"/>
          <a:lstStyle/>
          <a:p>
            <a:pPr marL="0" indent="0">
              <a:spcBef>
                <a:spcPts val="0"/>
              </a:spcBef>
              <a:buNone/>
            </a:pPr>
            <a:r>
              <a:rPr lang="fr-CA" sz="2800" b="1" i="1" dirty="0"/>
              <a:t>Autorégulation – </a:t>
            </a:r>
            <a:r>
              <a:rPr lang="fr-CA" sz="2800" dirty="0"/>
              <a:t>contrôle ou réorientation d'impulsions et d'humeurs perturbatrices </a:t>
            </a:r>
          </a:p>
          <a:p>
            <a:pPr marL="0" indent="0">
              <a:spcBef>
                <a:spcPts val="0"/>
              </a:spcBef>
              <a:buNone/>
            </a:pPr>
            <a:endParaRPr lang="fr-CA" sz="2800" dirty="0"/>
          </a:p>
          <a:p>
            <a:pPr marL="0" indent="0">
              <a:spcBef>
                <a:spcPts val="0"/>
              </a:spcBef>
              <a:buNone/>
            </a:pPr>
            <a:r>
              <a:rPr lang="fr-CA" sz="2800" dirty="0"/>
              <a:t>Aptitudes de base :</a:t>
            </a:r>
          </a:p>
          <a:p>
            <a:pPr lvl="1">
              <a:spcBef>
                <a:spcPts val="0"/>
              </a:spcBef>
            </a:pPr>
            <a:r>
              <a:rPr lang="fr-CA" sz="2800" i="1" dirty="0"/>
              <a:t>Gérer ses propres émotions dans des situations difficiles</a:t>
            </a:r>
          </a:p>
          <a:p>
            <a:pPr lvl="1">
              <a:spcBef>
                <a:spcPts val="0"/>
              </a:spcBef>
            </a:pPr>
            <a:r>
              <a:rPr lang="fr-CA" sz="2800" i="1" dirty="0"/>
              <a:t>Prendre le temps de réfléchir avant de répondre/intervenir</a:t>
            </a:r>
          </a:p>
          <a:p>
            <a:pPr lvl="1">
              <a:spcBef>
                <a:spcPts val="0"/>
              </a:spcBef>
            </a:pPr>
            <a:r>
              <a:rPr lang="fr-CA" sz="2800" i="1" dirty="0"/>
              <a:t>Être à l'aise avec ce qui n'est pas clair ainsi qu'avec les changements</a:t>
            </a:r>
          </a:p>
          <a:p>
            <a:pPr lvl="1">
              <a:spcBef>
                <a:spcPts val="0"/>
              </a:spcBef>
            </a:pPr>
            <a:r>
              <a:rPr lang="fr-CA" sz="2800" i="1" dirty="0"/>
              <a:t>Réorienter ses propres émotions de manière positive</a:t>
            </a:r>
          </a:p>
          <a:p>
            <a:pPr marL="381000" lvl="1" indent="0">
              <a:spcBef>
                <a:spcPts val="0"/>
              </a:spcBef>
              <a:buNone/>
            </a:pPr>
            <a:endParaRPr lang="fr-CA" sz="2800" dirty="0"/>
          </a:p>
          <a:p>
            <a:pPr marL="0" indent="0">
              <a:spcBef>
                <a:spcPts val="0"/>
              </a:spcBef>
              <a:buNone/>
            </a:pPr>
            <a:r>
              <a:rPr lang="fr-CA" sz="2800" b="1" dirty="0"/>
              <a:t>Exemple :</a:t>
            </a:r>
            <a:r>
              <a:rPr lang="fr-CA" sz="2800" dirty="0"/>
              <a:t> Une équipe vient de faire une présentation, mais les choses ne se sont pas bien déroulées. La gestionnaire de l'équipe, qui au départ est mécontente de la situation, prend quelques minutes pour réfléchir et rassembler ses idées. Elle réfléchit donc, à partir des explications de l'équipe, aux raisons pour lesquelles la présentation s'est mal déroulée, puis elle envisage des stratégies pour les autres présentations. Dans ce cas-ci, la gestionnaire gère son énergie émotionnelle et la réoriente vers la recherche de solutions en collaboration avec son équipe. </a:t>
            </a:r>
          </a:p>
        </p:txBody>
      </p:sp>
    </p:spTree>
    <p:extLst>
      <p:ext uri="{BB962C8B-B14F-4D97-AF65-F5344CB8AC3E}">
        <p14:creationId xmlns:p14="http://schemas.microsoft.com/office/powerpoint/2010/main" val="5576613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773953"/>
            <a:ext cx="12293600" cy="1231900"/>
          </a:xfrm>
        </p:spPr>
        <p:txBody>
          <a:bodyPr/>
          <a:lstStyle/>
          <a:p>
            <a:r>
              <a:rPr lang="en-CA" sz="6000" cap="none" dirty="0"/>
              <a:t>Stratégies pour améliorer l'autorégulation</a:t>
            </a:r>
          </a:p>
        </p:txBody>
      </p:sp>
      <p:sp>
        <p:nvSpPr>
          <p:cNvPr id="3" name="Text Placeholder 2"/>
          <p:cNvSpPr>
            <a:spLocks noGrp="1"/>
          </p:cNvSpPr>
          <p:nvPr>
            <p:ph type="body" idx="1"/>
            <p:custDataLst>
              <p:tags r:id="rId2"/>
            </p:custDataLst>
          </p:nvPr>
        </p:nvSpPr>
        <p:spPr>
          <a:xfrm>
            <a:off x="1228165" y="3162748"/>
            <a:ext cx="11421035" cy="4274820"/>
          </a:xfrm>
        </p:spPr>
        <p:txBody>
          <a:bodyPr anchor="t"/>
          <a:lstStyle/>
          <a:p>
            <a:pPr marL="0" indent="0">
              <a:buNone/>
            </a:pPr>
            <a:r>
              <a:rPr lang="en-US" sz="3600" b="1" i="1" dirty="0"/>
              <a:t>Déterminez ce qui </a:t>
            </a:r>
            <a:r>
              <a:rPr lang="fr-CA" sz="3600" b="1" i="1" dirty="0"/>
              <a:t>déclenche</a:t>
            </a:r>
            <a:r>
              <a:rPr lang="en-US" sz="3600" b="1" i="1" dirty="0"/>
              <a:t> </a:t>
            </a:r>
            <a:r>
              <a:rPr lang="fr-CA" sz="3600" b="1" i="1" dirty="0"/>
              <a:t>vos émotions</a:t>
            </a:r>
            <a:endParaRPr lang="fr-CA" sz="3200" dirty="0"/>
          </a:p>
          <a:p>
            <a:pPr marL="0" indent="0" fontAlgn="base">
              <a:spcBef>
                <a:spcPts val="0"/>
              </a:spcBef>
              <a:buNone/>
            </a:pPr>
            <a:r>
              <a:rPr lang="en-CA" sz="3200" dirty="0"/>
              <a:t>Dans l'autorégulation, il est important de reconnaître ses propres déclencheurs émotionnels et de comprendre les situations qui sont particulièrement stressantes. Par exemple, être surchargé de travail ou avoir des réunions les unes à la suite des autres peut engendrer du stress. Être conscient de ces éléments déclencheurs permet d'agir en conséquence, p. ex. répartir des réunions sur une période de temps plus longue ou faire des tâches de façon progressive, en plusieurs étapes. </a:t>
            </a:r>
            <a:endParaRPr lang="fr-CA" sz="3200" dirty="0"/>
          </a:p>
        </p:txBody>
      </p:sp>
    </p:spTree>
    <p:extLst>
      <p:ext uri="{BB962C8B-B14F-4D97-AF65-F5344CB8AC3E}">
        <p14:creationId xmlns:p14="http://schemas.microsoft.com/office/powerpoint/2010/main" val="9960773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355600" y="2194560"/>
            <a:ext cx="12293600" cy="5715000"/>
          </a:xfrm>
        </p:spPr>
        <p:txBody>
          <a:bodyPr anchor="t"/>
          <a:lstStyle/>
          <a:p>
            <a:pPr marL="0" indent="0">
              <a:buNone/>
            </a:pPr>
            <a:r>
              <a:rPr lang="fr-CA" sz="3600" b="1" i="1" dirty="0"/>
              <a:t>Concentrez-vous sur ce qui est positif</a:t>
            </a:r>
            <a:endParaRPr lang="fr-CA" sz="3600" dirty="0"/>
          </a:p>
          <a:p>
            <a:pPr marL="0" indent="0">
              <a:spcBef>
                <a:spcPts val="0"/>
              </a:spcBef>
              <a:buNone/>
            </a:pPr>
            <a:r>
              <a:rPr lang="fr-CA" sz="3200" dirty="0"/>
              <a:t>Une autre stratégie consiste à se concentrer sur la recherche de ce qui est positif dans une situation stressante. Ce petit changement de perspective peut transformer notre façon de penser et nous rendre plus optimistes quant à l'avenir.</a:t>
            </a:r>
          </a:p>
          <a:p>
            <a:pPr marL="0" indent="0">
              <a:spcBef>
                <a:spcPts val="0"/>
              </a:spcBef>
              <a:buNone/>
            </a:pPr>
            <a:endParaRPr lang="fr-CA" sz="3200" dirty="0"/>
          </a:p>
          <a:p>
            <a:pPr marL="0" indent="0">
              <a:spcBef>
                <a:spcPts val="0"/>
              </a:spcBef>
              <a:buNone/>
            </a:pPr>
            <a:r>
              <a:rPr lang="fr-CA" sz="3600" b="1" i="1" dirty="0"/>
              <a:t>Utilisez des stratégies pour vous calmer</a:t>
            </a:r>
            <a:endParaRPr lang="fr-CA" sz="3600" dirty="0"/>
          </a:p>
          <a:p>
            <a:pPr marL="0" indent="0">
              <a:spcBef>
                <a:spcPts val="0"/>
              </a:spcBef>
              <a:buNone/>
            </a:pPr>
            <a:r>
              <a:rPr lang="fr-CA" sz="3200" dirty="0"/>
              <a:t>Les techniques de relaxation comme la respiration profonde peuvent aider à se calmer lors de situations stressantes. Elles aident à stopper les pensées négatives afin de poursuivre des activités de façon calme et plus positive. Respirez lentement pendant cinq secondes, puis expirez pendant cinq secondes. Concentrez-vous sur votre respiration; refaites cet exercice au moins cinq fois.</a:t>
            </a:r>
          </a:p>
        </p:txBody>
      </p:sp>
      <p:sp>
        <p:nvSpPr>
          <p:cNvPr id="5" name="Title 1"/>
          <p:cNvSpPr>
            <a:spLocks noGrp="1"/>
          </p:cNvSpPr>
          <p:nvPr>
            <p:ph type="title"/>
            <p:custDataLst>
              <p:tags r:id="rId2"/>
            </p:custDataLst>
          </p:nvPr>
        </p:nvSpPr>
        <p:spPr>
          <a:xfrm>
            <a:off x="355600" y="254000"/>
            <a:ext cx="12293600" cy="1231900"/>
          </a:xfrm>
        </p:spPr>
        <p:txBody>
          <a:bodyPr/>
          <a:lstStyle/>
          <a:p>
            <a:r>
              <a:rPr lang="fr-CA" sz="6000" cap="none" dirty="0"/>
              <a:t>Stratégies pour améliorer l'autorégulation</a:t>
            </a:r>
          </a:p>
        </p:txBody>
      </p:sp>
    </p:spTree>
    <p:extLst>
      <p:ext uri="{BB962C8B-B14F-4D97-AF65-F5344CB8AC3E}">
        <p14:creationId xmlns:p14="http://schemas.microsoft.com/office/powerpoint/2010/main" val="14363208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094740"/>
          </a:xfrm>
        </p:spPr>
        <p:txBody>
          <a:bodyPr/>
          <a:lstStyle/>
          <a:p>
            <a:r>
              <a:rPr lang="fr-CA" sz="4600" dirty="0"/>
              <a:t>Aptitudes en matière d'intelligence émotionnelle : la motivation</a:t>
            </a:r>
          </a:p>
        </p:txBody>
      </p:sp>
      <p:sp>
        <p:nvSpPr>
          <p:cNvPr id="3" name="Text Placeholder 2"/>
          <p:cNvSpPr>
            <a:spLocks noGrp="1"/>
          </p:cNvSpPr>
          <p:nvPr>
            <p:ph type="body" idx="1"/>
            <p:custDataLst>
              <p:tags r:id="rId2"/>
            </p:custDataLst>
          </p:nvPr>
        </p:nvSpPr>
        <p:spPr>
          <a:xfrm>
            <a:off x="355600" y="1623060"/>
            <a:ext cx="12293600" cy="7886700"/>
          </a:xfrm>
        </p:spPr>
        <p:txBody>
          <a:bodyPr anchor="t"/>
          <a:lstStyle/>
          <a:p>
            <a:pPr marL="0" indent="0">
              <a:spcBef>
                <a:spcPts val="0"/>
              </a:spcBef>
              <a:buNone/>
            </a:pPr>
            <a:r>
              <a:rPr lang="fr-CA" sz="2800" b="1" i="1" dirty="0"/>
              <a:t>Motivation – </a:t>
            </a:r>
            <a:r>
              <a:rPr lang="fr-CA" sz="2800" dirty="0"/>
              <a:t>chercher à réaliser quelque chose en faisant preuve d'une énergie interne et d'une détermination inhabituelles </a:t>
            </a:r>
          </a:p>
          <a:p>
            <a:pPr marL="0" indent="0">
              <a:spcBef>
                <a:spcPts val="0"/>
              </a:spcBef>
              <a:buNone/>
            </a:pPr>
            <a:endParaRPr lang="fr-CA" sz="2800" dirty="0"/>
          </a:p>
          <a:p>
            <a:pPr marL="0" indent="0">
              <a:spcBef>
                <a:spcPts val="0"/>
              </a:spcBef>
              <a:buNone/>
            </a:pPr>
            <a:r>
              <a:rPr lang="fr-CA" sz="2800" dirty="0"/>
              <a:t>Aptitudes de base :</a:t>
            </a:r>
          </a:p>
          <a:p>
            <a:pPr lvl="1">
              <a:spcBef>
                <a:spcPts val="0"/>
              </a:spcBef>
            </a:pPr>
            <a:r>
              <a:rPr lang="fr-CA" sz="2800" i="1" dirty="0"/>
              <a:t>Être passionné par son travail </a:t>
            </a:r>
          </a:p>
          <a:p>
            <a:pPr lvl="1">
              <a:spcBef>
                <a:spcPts val="0"/>
              </a:spcBef>
            </a:pPr>
            <a:r>
              <a:rPr lang="fr-CA" sz="2800" i="1" dirty="0"/>
              <a:t>Apprécier de nouveaux défis</a:t>
            </a:r>
          </a:p>
          <a:p>
            <a:pPr lvl="1">
              <a:spcBef>
                <a:spcPts val="0"/>
              </a:spcBef>
            </a:pPr>
            <a:r>
              <a:rPr lang="fr-CA" sz="2800" i="1" dirty="0"/>
              <a:t>Faire preuve d'enthousiasme pour se développer et s'améliorer</a:t>
            </a:r>
          </a:p>
          <a:p>
            <a:pPr lvl="1">
              <a:spcBef>
                <a:spcPts val="0"/>
              </a:spcBef>
            </a:pPr>
            <a:r>
              <a:rPr lang="fr-CA" sz="2800" i="1" dirty="0"/>
              <a:t>Rester optimiste face aux défis</a:t>
            </a:r>
          </a:p>
          <a:p>
            <a:pPr marL="381000" lvl="1" indent="0">
              <a:spcBef>
                <a:spcPts val="0"/>
              </a:spcBef>
              <a:buNone/>
            </a:pPr>
            <a:endParaRPr lang="fr-CA" sz="2800" dirty="0"/>
          </a:p>
          <a:p>
            <a:pPr marL="0" indent="0">
              <a:spcBef>
                <a:spcPts val="0"/>
              </a:spcBef>
              <a:buNone/>
            </a:pPr>
            <a:r>
              <a:rPr lang="fr-CA" sz="2800" b="1" dirty="0"/>
              <a:t>Exemple :</a:t>
            </a:r>
            <a:r>
              <a:rPr lang="fr-CA" sz="2800" dirty="0"/>
              <a:t> Un gestionnaire vient de perdre des contrats très importants. Au lieu de s'en prendre à des circonstances extérieures, il décide d'en tirer des leçons et de travailler avec son équipe afin d'élaborer des plans pour faire avancer les choses. Malgré les difficultés récentes, il reste positif et optimiste quant à l'avenir. </a:t>
            </a:r>
          </a:p>
        </p:txBody>
      </p:sp>
    </p:spTree>
    <p:extLst>
      <p:ext uri="{BB962C8B-B14F-4D97-AF65-F5344CB8AC3E}">
        <p14:creationId xmlns:p14="http://schemas.microsoft.com/office/powerpoint/2010/main" val="3800937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231900"/>
          </a:xfrm>
        </p:spPr>
        <p:txBody>
          <a:bodyPr/>
          <a:lstStyle/>
          <a:p>
            <a:r>
              <a:rPr lang="en-CA" sz="6000" cap="none" dirty="0"/>
              <a:t>Stratégies pour se motiver</a:t>
            </a:r>
          </a:p>
        </p:txBody>
      </p:sp>
      <p:sp>
        <p:nvSpPr>
          <p:cNvPr id="3" name="Text Placeholder 2"/>
          <p:cNvSpPr>
            <a:spLocks noGrp="1"/>
          </p:cNvSpPr>
          <p:nvPr>
            <p:ph type="body" idx="1"/>
            <p:custDataLst>
              <p:tags r:id="rId2"/>
            </p:custDataLst>
          </p:nvPr>
        </p:nvSpPr>
        <p:spPr>
          <a:xfrm>
            <a:off x="355600" y="2194560"/>
            <a:ext cx="12293600" cy="6332220"/>
          </a:xfrm>
        </p:spPr>
        <p:txBody>
          <a:bodyPr anchor="t"/>
          <a:lstStyle/>
          <a:p>
            <a:pPr marL="0" indent="0">
              <a:spcBef>
                <a:spcPts val="0"/>
              </a:spcBef>
              <a:buNone/>
            </a:pPr>
            <a:r>
              <a:rPr lang="en-US" sz="3600" b="1" i="1" dirty="0"/>
              <a:t>Comprenez ce qui vous motive</a:t>
            </a:r>
          </a:p>
          <a:p>
            <a:pPr marL="0" indent="0">
              <a:spcBef>
                <a:spcPts val="0"/>
              </a:spcBef>
              <a:buNone/>
            </a:pPr>
            <a:r>
              <a:rPr lang="en-US" sz="3200" dirty="0"/>
              <a:t>Il est essentiel de comprendre ce qui vous motive, car il s'agit de la force qui vous dirige vers la réalisation de vos objectifs. Pensez à un moment pendant lequel vous avez ressenti le plus d'énergie et de passion pour votre travail. Comment les choses se sont-elles passées? Faites une liste des choses ou des activités qui vous ont motivé et dynamisé. </a:t>
            </a:r>
          </a:p>
          <a:p>
            <a:pPr marL="0" indent="0">
              <a:spcBef>
                <a:spcPts val="0"/>
              </a:spcBef>
              <a:buNone/>
            </a:pPr>
            <a:endParaRPr lang="fr-CA" sz="3200" dirty="0"/>
          </a:p>
          <a:p>
            <a:pPr marL="0" indent="0">
              <a:spcBef>
                <a:spcPts val="0"/>
              </a:spcBef>
              <a:buNone/>
            </a:pPr>
            <a:r>
              <a:rPr lang="en-US" sz="3600" b="1" i="1" dirty="0"/>
              <a:t>Développez de nouvelles aptitudes grâce aux autres</a:t>
            </a:r>
            <a:endParaRPr lang="fr-CA" sz="3600" dirty="0"/>
          </a:p>
          <a:p>
            <a:pPr marL="0" indent="0">
              <a:spcBef>
                <a:spcPts val="0"/>
              </a:spcBef>
              <a:buNone/>
            </a:pPr>
            <a:r>
              <a:rPr lang="en-US" sz="3200" dirty="0"/>
              <a:t>Améliorez vos aptitudes en travaillant avec un mentor ou en demandant à quelqu'un de vous encadrer lors d'une nouvelle tâche.  Un mentor peut vous offrir de nouvelles idées et de nouveaux points de vue pour améliorer vos aptitudes ainsi qu'orienter votre croissance ou développement. </a:t>
            </a:r>
            <a:endParaRPr lang="fr-CA" sz="3200" dirty="0"/>
          </a:p>
        </p:txBody>
      </p:sp>
    </p:spTree>
    <p:extLst>
      <p:ext uri="{BB962C8B-B14F-4D97-AF65-F5344CB8AC3E}">
        <p14:creationId xmlns:p14="http://schemas.microsoft.com/office/powerpoint/2010/main" val="16185841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355600" y="2194560"/>
            <a:ext cx="12293600" cy="2583180"/>
          </a:xfrm>
        </p:spPr>
        <p:txBody>
          <a:bodyPr anchor="t"/>
          <a:lstStyle/>
          <a:p>
            <a:pPr marL="0" indent="0">
              <a:spcBef>
                <a:spcPts val="0"/>
              </a:spcBef>
              <a:buNone/>
            </a:pPr>
            <a:r>
              <a:rPr lang="en-US" sz="3600" b="1" i="1" dirty="0"/>
              <a:t>Soyez axé sur la solution</a:t>
            </a:r>
          </a:p>
          <a:p>
            <a:pPr marL="0" indent="0">
              <a:spcBef>
                <a:spcPts val="0"/>
              </a:spcBef>
              <a:buNone/>
            </a:pPr>
            <a:r>
              <a:rPr lang="en-US" sz="3200" dirty="0"/>
              <a:t>En présence de défis ou d'obstacles, adoptez une stratégie axée sur la solution. Décidez des prochaines étapes pour aller de l'avant au lieu de redéfinir les problèmes ou d'attribuer à vos problèmes telle ou telle cause. </a:t>
            </a:r>
          </a:p>
        </p:txBody>
      </p:sp>
      <p:pic>
        <p:nvPicPr>
          <p:cNvPr id="5" name="Picture 4"/>
          <p:cNvPicPr>
            <a:picLocks noChangeAspect="1"/>
          </p:cNvPicPr>
          <p:nvPr>
            <p:custDataLst>
              <p:tags r:id="rId2"/>
            </p:custDataLst>
          </p:nvPr>
        </p:nvPicPr>
        <p:blipFill>
          <a:blip r:embed="rId5"/>
          <a:stretch>
            <a:fillRect/>
          </a:stretch>
        </p:blipFill>
        <p:spPr>
          <a:xfrm>
            <a:off x="3348990" y="5571300"/>
            <a:ext cx="6306820" cy="4182300"/>
          </a:xfrm>
          <a:prstGeom prst="rect">
            <a:avLst/>
          </a:prstGeom>
        </p:spPr>
      </p:pic>
      <p:sp>
        <p:nvSpPr>
          <p:cNvPr id="6" name="Title 1"/>
          <p:cNvSpPr>
            <a:spLocks noGrp="1"/>
          </p:cNvSpPr>
          <p:nvPr>
            <p:ph type="title"/>
            <p:custDataLst>
              <p:tags r:id="rId3"/>
            </p:custDataLst>
          </p:nvPr>
        </p:nvSpPr>
        <p:spPr>
          <a:xfrm>
            <a:off x="355600" y="254000"/>
            <a:ext cx="12293600" cy="1231900"/>
          </a:xfrm>
        </p:spPr>
        <p:txBody>
          <a:bodyPr/>
          <a:lstStyle/>
          <a:p>
            <a:r>
              <a:rPr lang="en-CA" sz="6000" cap="none" dirty="0"/>
              <a:t>Stratégies pour se motiver</a:t>
            </a:r>
          </a:p>
        </p:txBody>
      </p:sp>
    </p:spTree>
    <p:extLst>
      <p:ext uri="{BB962C8B-B14F-4D97-AF65-F5344CB8AC3E}">
        <p14:creationId xmlns:p14="http://schemas.microsoft.com/office/powerpoint/2010/main" val="13689230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636270"/>
            <a:ext cx="12293600" cy="1094740"/>
          </a:xfrm>
        </p:spPr>
        <p:txBody>
          <a:bodyPr/>
          <a:lstStyle/>
          <a:p>
            <a:r>
              <a:rPr lang="fr-CA" sz="4800" dirty="0"/>
              <a:t>Aptitudes en matière d'intelligence émotionnelle : l'empathie</a:t>
            </a:r>
          </a:p>
        </p:txBody>
      </p:sp>
      <p:sp>
        <p:nvSpPr>
          <p:cNvPr id="3" name="Text Placeholder 2"/>
          <p:cNvSpPr>
            <a:spLocks noGrp="1"/>
          </p:cNvSpPr>
          <p:nvPr>
            <p:ph type="body" idx="1"/>
            <p:custDataLst>
              <p:tags r:id="rId2"/>
            </p:custDataLst>
          </p:nvPr>
        </p:nvSpPr>
        <p:spPr>
          <a:xfrm>
            <a:off x="203200" y="2326640"/>
            <a:ext cx="12293600" cy="7886700"/>
          </a:xfrm>
        </p:spPr>
        <p:txBody>
          <a:bodyPr anchor="t"/>
          <a:lstStyle/>
          <a:p>
            <a:pPr marL="0" indent="0">
              <a:spcBef>
                <a:spcPts val="0"/>
              </a:spcBef>
              <a:buNone/>
            </a:pPr>
            <a:r>
              <a:rPr lang="fr-CA" sz="2800" b="1" i="1" dirty="0"/>
              <a:t>Empathie – </a:t>
            </a:r>
            <a:r>
              <a:rPr lang="fr-CA" sz="2800" dirty="0"/>
              <a:t>être sensible aux points de vue et aux émotions des autres et montrer qu'on les comprend </a:t>
            </a:r>
          </a:p>
          <a:p>
            <a:pPr marL="0" indent="0">
              <a:spcBef>
                <a:spcPts val="0"/>
              </a:spcBef>
              <a:buNone/>
            </a:pPr>
            <a:endParaRPr lang="fr-CA" sz="2800" dirty="0"/>
          </a:p>
          <a:p>
            <a:pPr marL="0" indent="0">
              <a:spcBef>
                <a:spcPts val="0"/>
              </a:spcBef>
              <a:buNone/>
            </a:pPr>
            <a:r>
              <a:rPr lang="fr-CA" sz="2800" dirty="0"/>
              <a:t>Aptitudes de base :</a:t>
            </a:r>
          </a:p>
          <a:p>
            <a:pPr lvl="1">
              <a:spcBef>
                <a:spcPts val="0"/>
              </a:spcBef>
            </a:pPr>
            <a:r>
              <a:rPr lang="fr-CA" sz="2800" i="1" dirty="0"/>
              <a:t>Être sensible à ce que ressentent les autres</a:t>
            </a:r>
          </a:p>
          <a:p>
            <a:pPr lvl="1">
              <a:spcBef>
                <a:spcPts val="0"/>
              </a:spcBef>
            </a:pPr>
            <a:r>
              <a:rPr lang="fr-CA" sz="2800" i="1" dirty="0"/>
              <a:t>Écouter activement</a:t>
            </a:r>
          </a:p>
          <a:p>
            <a:pPr lvl="1">
              <a:spcBef>
                <a:spcPts val="0"/>
              </a:spcBef>
            </a:pPr>
            <a:r>
              <a:rPr lang="fr-CA" sz="2800" i="1" dirty="0"/>
              <a:t>Tenir compte de ce que ressentent les autres pendant une prise de décisions</a:t>
            </a:r>
          </a:p>
          <a:p>
            <a:pPr lvl="1">
              <a:spcBef>
                <a:spcPts val="0"/>
              </a:spcBef>
            </a:pPr>
            <a:r>
              <a:rPr lang="fr-CA" sz="2800" i="1" dirty="0"/>
              <a:t>S'engager quant au développement des membres de l'équipe</a:t>
            </a:r>
          </a:p>
          <a:p>
            <a:pPr marL="0" indent="0">
              <a:spcBef>
                <a:spcPts val="0"/>
              </a:spcBef>
              <a:buNone/>
            </a:pPr>
            <a:endParaRPr lang="fr-CA" sz="2800" b="1" dirty="0"/>
          </a:p>
          <a:p>
            <a:pPr marL="0" indent="0">
              <a:spcBef>
                <a:spcPts val="0"/>
              </a:spcBef>
              <a:buNone/>
            </a:pPr>
            <a:r>
              <a:rPr lang="fr-CA" sz="2800" b="1" dirty="0"/>
              <a:t>Exemple :</a:t>
            </a:r>
            <a:r>
              <a:rPr lang="fr-CA" sz="2800" dirty="0"/>
              <a:t> Un gestionnaire rencontre un nouveau client pour discuter de contrats potentiels. Le client est silencieux et pensif; les membres de l'équipe voient dans ce comportement un manque d'intérêt pour d'éventuelles options liées aux contrats. Le gestionnaire observe le comportement du client et détecte son intérêt. Il poursuit la réunion, invitant le client à poser des questions et à parler de ce qui l'intéresse. </a:t>
            </a:r>
          </a:p>
        </p:txBody>
      </p:sp>
    </p:spTree>
    <p:extLst>
      <p:ext uri="{BB962C8B-B14F-4D97-AF65-F5344CB8AC3E}">
        <p14:creationId xmlns:p14="http://schemas.microsoft.com/office/powerpoint/2010/main" val="14981809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custDataLst>
              <p:tags r:id="rId1"/>
            </p:custDataLst>
          </p:nvPr>
        </p:nvSpPr>
        <p:spPr>
          <a:xfrm>
            <a:off x="711200" y="805053"/>
            <a:ext cx="12293600" cy="2438400"/>
          </a:xfrm>
          <a:prstGeom prst="rect">
            <a:avLst/>
          </a:prstGeom>
        </p:spPr>
        <p:txBody>
          <a:bodyPr/>
          <a:lstStyle/>
          <a:p>
            <a:r>
              <a:rPr lang="fr-CA" dirty="0"/>
              <a:t>Objectifs d'apprentissage</a:t>
            </a:r>
          </a:p>
        </p:txBody>
      </p:sp>
      <p:sp>
        <p:nvSpPr>
          <p:cNvPr id="179" name="Shape 179"/>
          <p:cNvSpPr>
            <a:spLocks noGrp="1"/>
          </p:cNvSpPr>
          <p:nvPr>
            <p:ph type="body" idx="1"/>
            <p:custDataLst>
              <p:tags r:id="rId2"/>
            </p:custDataLst>
          </p:nvPr>
        </p:nvSpPr>
        <p:spPr>
          <a:xfrm>
            <a:off x="355600" y="2971437"/>
            <a:ext cx="12293600" cy="5016500"/>
          </a:xfrm>
          <a:prstGeom prst="rect">
            <a:avLst/>
          </a:prstGeom>
        </p:spPr>
        <p:txBody>
          <a:bodyPr anchor="t"/>
          <a:lstStyle/>
          <a:p>
            <a:r>
              <a:rPr lang="fr-CA" dirty="0"/>
              <a:t>Comprendre l'intelligence émotionnelle et ses avantages pour créer un cadre de travail positif.</a:t>
            </a:r>
          </a:p>
          <a:p>
            <a:r>
              <a:rPr lang="fr-CA" dirty="0"/>
              <a:t>Se familiariser avec les compétences fondamentales de l’intelligence émotionnelle.</a:t>
            </a:r>
          </a:p>
          <a:p>
            <a:r>
              <a:rPr lang="fr-CA" dirty="0"/>
              <a:t>Examiner les façons d'améliorer sa capacité à gérer les émotions et à établir des relations positives avec les autres.</a:t>
            </a:r>
          </a:p>
        </p:txBody>
      </p:sp>
      <p:pic>
        <p:nvPicPr>
          <p:cNvPr id="180" name="MP900398875.jpg"/>
          <p:cNvPicPr>
            <a:picLocks noChangeAspect="1"/>
          </p:cNvPicPr>
          <p:nvPr>
            <p:custDataLst>
              <p:tags r:id="rId3"/>
            </p:custDataLst>
          </p:nvPr>
        </p:nvPicPr>
        <p:blipFill>
          <a:blip r:embed="rId5">
            <a:extLst/>
          </a:blip>
          <a:srcRect l="13182" t="14019" r="13537" b="7228"/>
          <a:stretch>
            <a:fillRect/>
          </a:stretch>
        </p:blipFill>
        <p:spPr>
          <a:xfrm flipH="1">
            <a:off x="130544" y="542003"/>
            <a:ext cx="1753785" cy="1346242"/>
          </a:xfrm>
          <a:custGeom>
            <a:avLst/>
            <a:gdLst/>
            <a:ahLst/>
            <a:cxnLst>
              <a:cxn ang="0">
                <a:pos x="wd2" y="hd2"/>
              </a:cxn>
              <a:cxn ang="5400000">
                <a:pos x="wd2" y="hd2"/>
              </a:cxn>
              <a:cxn ang="10800000">
                <a:pos x="wd2" y="hd2"/>
              </a:cxn>
              <a:cxn ang="16200000">
                <a:pos x="wd2" y="hd2"/>
              </a:cxn>
            </a:cxnLst>
            <a:rect l="0" t="0" r="r" b="b"/>
            <a:pathLst>
              <a:path w="21538" h="21574" extrusionOk="0">
                <a:moveTo>
                  <a:pt x="3169" y="8"/>
                </a:moveTo>
                <a:cubicBezTo>
                  <a:pt x="3104" y="20"/>
                  <a:pt x="2928" y="35"/>
                  <a:pt x="2774" y="39"/>
                </a:cubicBezTo>
                <a:cubicBezTo>
                  <a:pt x="2528" y="47"/>
                  <a:pt x="2476" y="61"/>
                  <a:pt x="2335" y="154"/>
                </a:cubicBezTo>
                <a:cubicBezTo>
                  <a:pt x="2095" y="313"/>
                  <a:pt x="1996" y="526"/>
                  <a:pt x="1994" y="892"/>
                </a:cubicBezTo>
                <a:cubicBezTo>
                  <a:pt x="1993" y="1107"/>
                  <a:pt x="2006" y="1189"/>
                  <a:pt x="2082" y="1401"/>
                </a:cubicBezTo>
                <a:cubicBezTo>
                  <a:pt x="2132" y="1539"/>
                  <a:pt x="2168" y="1657"/>
                  <a:pt x="2160" y="1668"/>
                </a:cubicBezTo>
                <a:cubicBezTo>
                  <a:pt x="2151" y="1679"/>
                  <a:pt x="1930" y="1689"/>
                  <a:pt x="1672" y="1693"/>
                </a:cubicBezTo>
                <a:cubicBezTo>
                  <a:pt x="1173" y="1700"/>
                  <a:pt x="1004" y="1735"/>
                  <a:pt x="639" y="1884"/>
                </a:cubicBezTo>
                <a:cubicBezTo>
                  <a:pt x="470" y="1953"/>
                  <a:pt x="373" y="2017"/>
                  <a:pt x="278" y="2126"/>
                </a:cubicBezTo>
                <a:lnTo>
                  <a:pt x="152" y="2272"/>
                </a:lnTo>
                <a:lnTo>
                  <a:pt x="161" y="2545"/>
                </a:lnTo>
                <a:cubicBezTo>
                  <a:pt x="171" y="2815"/>
                  <a:pt x="169" y="2817"/>
                  <a:pt x="88" y="2876"/>
                </a:cubicBezTo>
                <a:cubicBezTo>
                  <a:pt x="43" y="2909"/>
                  <a:pt x="5" y="2952"/>
                  <a:pt x="1" y="2971"/>
                </a:cubicBezTo>
                <a:cubicBezTo>
                  <a:pt x="-7" y="3005"/>
                  <a:pt x="76" y="3139"/>
                  <a:pt x="912" y="4333"/>
                </a:cubicBezTo>
                <a:cubicBezTo>
                  <a:pt x="1121" y="4631"/>
                  <a:pt x="1466" y="5137"/>
                  <a:pt x="1677" y="5458"/>
                </a:cubicBezTo>
                <a:cubicBezTo>
                  <a:pt x="1888" y="5780"/>
                  <a:pt x="2091" y="6063"/>
                  <a:pt x="2126" y="6088"/>
                </a:cubicBezTo>
                <a:cubicBezTo>
                  <a:pt x="2160" y="6113"/>
                  <a:pt x="2242" y="6133"/>
                  <a:pt x="2311" y="6132"/>
                </a:cubicBezTo>
                <a:lnTo>
                  <a:pt x="2438" y="6132"/>
                </a:lnTo>
                <a:lnTo>
                  <a:pt x="2920" y="6768"/>
                </a:lnTo>
                <a:cubicBezTo>
                  <a:pt x="3184" y="7120"/>
                  <a:pt x="3408" y="7439"/>
                  <a:pt x="3417" y="7474"/>
                </a:cubicBezTo>
                <a:cubicBezTo>
                  <a:pt x="3426" y="7510"/>
                  <a:pt x="3476" y="7578"/>
                  <a:pt x="3534" y="7627"/>
                </a:cubicBezTo>
                <a:cubicBezTo>
                  <a:pt x="3592" y="7677"/>
                  <a:pt x="3706" y="7796"/>
                  <a:pt x="3783" y="7894"/>
                </a:cubicBezTo>
                <a:cubicBezTo>
                  <a:pt x="3938" y="8092"/>
                  <a:pt x="4058" y="8188"/>
                  <a:pt x="4246" y="8250"/>
                </a:cubicBezTo>
                <a:cubicBezTo>
                  <a:pt x="4315" y="8274"/>
                  <a:pt x="4404" y="8306"/>
                  <a:pt x="4446" y="8327"/>
                </a:cubicBezTo>
                <a:cubicBezTo>
                  <a:pt x="4487" y="8348"/>
                  <a:pt x="4911" y="8886"/>
                  <a:pt x="5386" y="9522"/>
                </a:cubicBezTo>
                <a:cubicBezTo>
                  <a:pt x="6551" y="11080"/>
                  <a:pt x="6620" y="11177"/>
                  <a:pt x="6970" y="11577"/>
                </a:cubicBezTo>
                <a:cubicBezTo>
                  <a:pt x="7138" y="11768"/>
                  <a:pt x="7297" y="11947"/>
                  <a:pt x="7321" y="11977"/>
                </a:cubicBezTo>
                <a:cubicBezTo>
                  <a:pt x="7346" y="12008"/>
                  <a:pt x="7399" y="12066"/>
                  <a:pt x="7443" y="12111"/>
                </a:cubicBezTo>
                <a:cubicBezTo>
                  <a:pt x="7487" y="12156"/>
                  <a:pt x="7646" y="12340"/>
                  <a:pt x="7794" y="12518"/>
                </a:cubicBezTo>
                <a:cubicBezTo>
                  <a:pt x="7942" y="12696"/>
                  <a:pt x="8110" y="12887"/>
                  <a:pt x="8164" y="12944"/>
                </a:cubicBezTo>
                <a:cubicBezTo>
                  <a:pt x="8279" y="13065"/>
                  <a:pt x="8706" y="13560"/>
                  <a:pt x="8808" y="13688"/>
                </a:cubicBezTo>
                <a:cubicBezTo>
                  <a:pt x="8939" y="13854"/>
                  <a:pt x="9270" y="14191"/>
                  <a:pt x="9354" y="14248"/>
                </a:cubicBezTo>
                <a:cubicBezTo>
                  <a:pt x="9400" y="14279"/>
                  <a:pt x="9553" y="14451"/>
                  <a:pt x="9700" y="14623"/>
                </a:cubicBezTo>
                <a:cubicBezTo>
                  <a:pt x="9871" y="14826"/>
                  <a:pt x="10013" y="14954"/>
                  <a:pt x="10094" y="14992"/>
                </a:cubicBezTo>
                <a:cubicBezTo>
                  <a:pt x="10373" y="15121"/>
                  <a:pt x="10464" y="15217"/>
                  <a:pt x="11074" y="15978"/>
                </a:cubicBezTo>
                <a:cubicBezTo>
                  <a:pt x="11682" y="16737"/>
                  <a:pt x="11822" y="16922"/>
                  <a:pt x="11883" y="17078"/>
                </a:cubicBezTo>
                <a:cubicBezTo>
                  <a:pt x="12008" y="17397"/>
                  <a:pt x="12345" y="17539"/>
                  <a:pt x="13004" y="17543"/>
                </a:cubicBezTo>
                <a:cubicBezTo>
                  <a:pt x="13378" y="17545"/>
                  <a:pt x="13453" y="17554"/>
                  <a:pt x="13521" y="17613"/>
                </a:cubicBezTo>
                <a:cubicBezTo>
                  <a:pt x="13564" y="17650"/>
                  <a:pt x="13784" y="17922"/>
                  <a:pt x="14008" y="18217"/>
                </a:cubicBezTo>
                <a:cubicBezTo>
                  <a:pt x="14394" y="18723"/>
                  <a:pt x="14610" y="19073"/>
                  <a:pt x="14963" y="19756"/>
                </a:cubicBezTo>
                <a:cubicBezTo>
                  <a:pt x="15048" y="19919"/>
                  <a:pt x="15140" y="20095"/>
                  <a:pt x="15168" y="20144"/>
                </a:cubicBezTo>
                <a:cubicBezTo>
                  <a:pt x="15239" y="20266"/>
                  <a:pt x="15404" y="20366"/>
                  <a:pt x="15660" y="20449"/>
                </a:cubicBezTo>
                <a:cubicBezTo>
                  <a:pt x="15853" y="20512"/>
                  <a:pt x="16034" y="20618"/>
                  <a:pt x="16294" y="20812"/>
                </a:cubicBezTo>
                <a:cubicBezTo>
                  <a:pt x="16434" y="20915"/>
                  <a:pt x="16630" y="21080"/>
                  <a:pt x="16660" y="21123"/>
                </a:cubicBezTo>
                <a:cubicBezTo>
                  <a:pt x="16729" y="21224"/>
                  <a:pt x="17059" y="21504"/>
                  <a:pt x="17147" y="21537"/>
                </a:cubicBezTo>
                <a:cubicBezTo>
                  <a:pt x="17277" y="21585"/>
                  <a:pt x="17284" y="21587"/>
                  <a:pt x="17405" y="21543"/>
                </a:cubicBezTo>
                <a:cubicBezTo>
                  <a:pt x="17597" y="21473"/>
                  <a:pt x="17593" y="21419"/>
                  <a:pt x="17337" y="20913"/>
                </a:cubicBezTo>
                <a:cubicBezTo>
                  <a:pt x="16941" y="20131"/>
                  <a:pt x="16846" y="19826"/>
                  <a:pt x="16830" y="19285"/>
                </a:cubicBezTo>
                <a:cubicBezTo>
                  <a:pt x="16817" y="18842"/>
                  <a:pt x="16806" y="18819"/>
                  <a:pt x="16416" y="18363"/>
                </a:cubicBezTo>
                <a:cubicBezTo>
                  <a:pt x="16275" y="18199"/>
                  <a:pt x="16086" y="17963"/>
                  <a:pt x="15997" y="17835"/>
                </a:cubicBezTo>
                <a:cubicBezTo>
                  <a:pt x="15808" y="17563"/>
                  <a:pt x="15524" y="16989"/>
                  <a:pt x="15524" y="16881"/>
                </a:cubicBezTo>
                <a:cubicBezTo>
                  <a:pt x="15524" y="16786"/>
                  <a:pt x="15733" y="16604"/>
                  <a:pt x="15982" y="16487"/>
                </a:cubicBezTo>
                <a:cubicBezTo>
                  <a:pt x="16083" y="16439"/>
                  <a:pt x="16221" y="16351"/>
                  <a:pt x="16289" y="16290"/>
                </a:cubicBezTo>
                <a:cubicBezTo>
                  <a:pt x="16358" y="16228"/>
                  <a:pt x="16422" y="16175"/>
                  <a:pt x="16430" y="16175"/>
                </a:cubicBezTo>
                <a:cubicBezTo>
                  <a:pt x="16439" y="16175"/>
                  <a:pt x="16549" y="16284"/>
                  <a:pt x="16674" y="16417"/>
                </a:cubicBezTo>
                <a:cubicBezTo>
                  <a:pt x="16799" y="16549"/>
                  <a:pt x="17008" y="16752"/>
                  <a:pt x="17142" y="16868"/>
                </a:cubicBezTo>
                <a:cubicBezTo>
                  <a:pt x="17525" y="17200"/>
                  <a:pt x="17921" y="17616"/>
                  <a:pt x="18336" y="18121"/>
                </a:cubicBezTo>
                <a:cubicBezTo>
                  <a:pt x="18834" y="18728"/>
                  <a:pt x="18874" y="18761"/>
                  <a:pt x="19199" y="18808"/>
                </a:cubicBezTo>
                <a:cubicBezTo>
                  <a:pt x="19652" y="18874"/>
                  <a:pt x="19804" y="18920"/>
                  <a:pt x="20213" y="19133"/>
                </a:cubicBezTo>
                <a:cubicBezTo>
                  <a:pt x="20424" y="19242"/>
                  <a:pt x="21244" y="19769"/>
                  <a:pt x="21304" y="19832"/>
                </a:cubicBezTo>
                <a:cubicBezTo>
                  <a:pt x="21320" y="19848"/>
                  <a:pt x="21378" y="19869"/>
                  <a:pt x="21436" y="19883"/>
                </a:cubicBezTo>
                <a:cubicBezTo>
                  <a:pt x="21593" y="19921"/>
                  <a:pt x="21573" y="19847"/>
                  <a:pt x="21343" y="19552"/>
                </a:cubicBezTo>
                <a:cubicBezTo>
                  <a:pt x="20690" y="18715"/>
                  <a:pt x="20356" y="18133"/>
                  <a:pt x="20198" y="17555"/>
                </a:cubicBezTo>
                <a:cubicBezTo>
                  <a:pt x="20157" y="17405"/>
                  <a:pt x="20062" y="17311"/>
                  <a:pt x="19793" y="17148"/>
                </a:cubicBezTo>
                <a:cubicBezTo>
                  <a:pt x="19214" y="16798"/>
                  <a:pt x="18729" y="16457"/>
                  <a:pt x="18443" y="16207"/>
                </a:cubicBezTo>
                <a:cubicBezTo>
                  <a:pt x="18002" y="15821"/>
                  <a:pt x="18011" y="15831"/>
                  <a:pt x="17693" y="15507"/>
                </a:cubicBezTo>
                <a:cubicBezTo>
                  <a:pt x="17539" y="15351"/>
                  <a:pt x="17371" y="15188"/>
                  <a:pt x="17322" y="15138"/>
                </a:cubicBezTo>
                <a:lnTo>
                  <a:pt x="17235" y="15043"/>
                </a:lnTo>
                <a:lnTo>
                  <a:pt x="17332" y="14782"/>
                </a:lnTo>
                <a:cubicBezTo>
                  <a:pt x="17442" y="14490"/>
                  <a:pt x="17472" y="14227"/>
                  <a:pt x="17400" y="14114"/>
                </a:cubicBezTo>
                <a:cubicBezTo>
                  <a:pt x="17377" y="14078"/>
                  <a:pt x="17292" y="14013"/>
                  <a:pt x="17215" y="13968"/>
                </a:cubicBezTo>
                <a:cubicBezTo>
                  <a:pt x="17096" y="13899"/>
                  <a:pt x="16778" y="13588"/>
                  <a:pt x="15641" y="12461"/>
                </a:cubicBezTo>
                <a:cubicBezTo>
                  <a:pt x="15213" y="12036"/>
                  <a:pt x="15197" y="12014"/>
                  <a:pt x="15178" y="11882"/>
                </a:cubicBezTo>
                <a:cubicBezTo>
                  <a:pt x="15164" y="11784"/>
                  <a:pt x="15124" y="11726"/>
                  <a:pt x="15012" y="11615"/>
                </a:cubicBezTo>
                <a:cubicBezTo>
                  <a:pt x="14602" y="11209"/>
                  <a:pt x="14531" y="11131"/>
                  <a:pt x="14476" y="11030"/>
                </a:cubicBezTo>
                <a:cubicBezTo>
                  <a:pt x="14443" y="10970"/>
                  <a:pt x="14055" y="10544"/>
                  <a:pt x="13608" y="10082"/>
                </a:cubicBezTo>
                <a:cubicBezTo>
                  <a:pt x="12664" y="9104"/>
                  <a:pt x="12332" y="8756"/>
                  <a:pt x="11903" y="8301"/>
                </a:cubicBezTo>
                <a:cubicBezTo>
                  <a:pt x="11635" y="8018"/>
                  <a:pt x="11432" y="7823"/>
                  <a:pt x="10923" y="7347"/>
                </a:cubicBezTo>
                <a:cubicBezTo>
                  <a:pt x="10874" y="7302"/>
                  <a:pt x="10806" y="7236"/>
                  <a:pt x="10767" y="7201"/>
                </a:cubicBezTo>
                <a:cubicBezTo>
                  <a:pt x="10705" y="7145"/>
                  <a:pt x="9567" y="6085"/>
                  <a:pt x="9368" y="5897"/>
                </a:cubicBezTo>
                <a:cubicBezTo>
                  <a:pt x="9326" y="5857"/>
                  <a:pt x="9252" y="5790"/>
                  <a:pt x="9207" y="5751"/>
                </a:cubicBezTo>
                <a:cubicBezTo>
                  <a:pt x="9022" y="5586"/>
                  <a:pt x="8920" y="5457"/>
                  <a:pt x="8920" y="5401"/>
                </a:cubicBezTo>
                <a:cubicBezTo>
                  <a:pt x="8920" y="5285"/>
                  <a:pt x="8755" y="5009"/>
                  <a:pt x="8588" y="4841"/>
                </a:cubicBezTo>
                <a:cubicBezTo>
                  <a:pt x="8495" y="4748"/>
                  <a:pt x="8405" y="4670"/>
                  <a:pt x="8389" y="4670"/>
                </a:cubicBezTo>
                <a:cubicBezTo>
                  <a:pt x="8372" y="4670"/>
                  <a:pt x="8345" y="4628"/>
                  <a:pt x="8325" y="4581"/>
                </a:cubicBezTo>
                <a:cubicBezTo>
                  <a:pt x="8271" y="4450"/>
                  <a:pt x="8139" y="4323"/>
                  <a:pt x="7896" y="4161"/>
                </a:cubicBezTo>
                <a:cubicBezTo>
                  <a:pt x="7776" y="4081"/>
                  <a:pt x="7637" y="3964"/>
                  <a:pt x="7589" y="3906"/>
                </a:cubicBezTo>
                <a:cubicBezTo>
                  <a:pt x="7542" y="3849"/>
                  <a:pt x="7334" y="3649"/>
                  <a:pt x="7126" y="3455"/>
                </a:cubicBezTo>
                <a:cubicBezTo>
                  <a:pt x="6918" y="3261"/>
                  <a:pt x="6650" y="3002"/>
                  <a:pt x="6527" y="2882"/>
                </a:cubicBezTo>
                <a:cubicBezTo>
                  <a:pt x="6404" y="2763"/>
                  <a:pt x="6073" y="2466"/>
                  <a:pt x="5796" y="2221"/>
                </a:cubicBezTo>
                <a:cubicBezTo>
                  <a:pt x="5519" y="1976"/>
                  <a:pt x="5157" y="1650"/>
                  <a:pt x="4991" y="1502"/>
                </a:cubicBezTo>
                <a:cubicBezTo>
                  <a:pt x="4826" y="1355"/>
                  <a:pt x="4551" y="1109"/>
                  <a:pt x="4377" y="955"/>
                </a:cubicBezTo>
                <a:cubicBezTo>
                  <a:pt x="4204" y="802"/>
                  <a:pt x="4038" y="653"/>
                  <a:pt x="4007" y="618"/>
                </a:cubicBezTo>
                <a:cubicBezTo>
                  <a:pt x="3976" y="584"/>
                  <a:pt x="3904" y="523"/>
                  <a:pt x="3851" y="485"/>
                </a:cubicBezTo>
                <a:cubicBezTo>
                  <a:pt x="3798" y="447"/>
                  <a:pt x="3648" y="316"/>
                  <a:pt x="3520" y="198"/>
                </a:cubicBezTo>
                <a:cubicBezTo>
                  <a:pt x="3302" y="-1"/>
                  <a:pt x="3278" y="-13"/>
                  <a:pt x="3169" y="8"/>
                </a:cubicBezTo>
                <a:close/>
              </a:path>
            </a:pathLst>
          </a:custGeom>
          <a:ln w="12700">
            <a:miter lim="400000"/>
          </a:ln>
        </p:spPr>
      </p:pic>
    </p:spTree>
    <p:extLst>
      <p:ext uri="{BB962C8B-B14F-4D97-AF65-F5344CB8AC3E}">
        <p14:creationId xmlns:p14="http://schemas.microsoft.com/office/powerpoint/2010/main" val="88150517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231900"/>
          </a:xfrm>
        </p:spPr>
        <p:txBody>
          <a:bodyPr/>
          <a:lstStyle/>
          <a:p>
            <a:r>
              <a:rPr lang="fr-CA" sz="6000" cap="none" dirty="0"/>
              <a:t>Stratégies pour avoir plus d'empathie</a:t>
            </a:r>
          </a:p>
        </p:txBody>
      </p:sp>
      <p:sp>
        <p:nvSpPr>
          <p:cNvPr id="3" name="Text Placeholder 2"/>
          <p:cNvSpPr>
            <a:spLocks noGrp="1"/>
          </p:cNvSpPr>
          <p:nvPr>
            <p:ph type="body" idx="1"/>
            <p:custDataLst>
              <p:tags r:id="rId2"/>
            </p:custDataLst>
          </p:nvPr>
        </p:nvSpPr>
        <p:spPr>
          <a:xfrm>
            <a:off x="355600" y="2194560"/>
            <a:ext cx="12522200" cy="6332220"/>
          </a:xfrm>
        </p:spPr>
        <p:txBody>
          <a:bodyPr anchor="t"/>
          <a:lstStyle/>
          <a:p>
            <a:pPr marL="0" indent="0" fontAlgn="base">
              <a:buNone/>
            </a:pPr>
            <a:r>
              <a:rPr lang="fr-CA" sz="3600" b="1" i="1" dirty="0"/>
              <a:t>Manifestez un intérêt sincère</a:t>
            </a:r>
            <a:endParaRPr lang="fr-CA" sz="3600" dirty="0"/>
          </a:p>
          <a:p>
            <a:pPr marL="0" indent="0">
              <a:spcBef>
                <a:spcPts val="0"/>
              </a:spcBef>
              <a:buNone/>
            </a:pPr>
            <a:r>
              <a:rPr lang="fr-CA" sz="3200" dirty="0"/>
              <a:t>Montrez que vous vous intéressez réellement aux autres et que vous voulez savoir ce qui est important pour eux. Posez-leur des questions sur leurs passe-temps, famille et aspirations.</a:t>
            </a:r>
          </a:p>
          <a:p>
            <a:pPr marL="0" indent="0">
              <a:buNone/>
            </a:pPr>
            <a:r>
              <a:rPr lang="fr-CA" sz="3600" b="1" i="1" dirty="0"/>
              <a:t>Soyez attentif aux indices non verbaux</a:t>
            </a:r>
            <a:endParaRPr lang="fr-CA" sz="3600" dirty="0"/>
          </a:p>
          <a:p>
            <a:pPr marL="0" indent="0">
              <a:spcBef>
                <a:spcPts val="0"/>
              </a:spcBef>
              <a:buNone/>
            </a:pPr>
            <a:r>
              <a:rPr lang="fr-CA" sz="3200" dirty="0"/>
              <a:t>Écoutez attentivement vos interlocuteurs afin de pouvoir comprendre leurs émotions lorsqu'ils vous parlent. Soyez attentif à leur ton de voix, au débit de leurs paroles ainsi qu'aux expressions de leur visage et à leurs gestes. Les émotions exprimées de façon non verbale peuvent en dire plus long sur la personne que les mots que celle-ci utilise. </a:t>
            </a:r>
          </a:p>
        </p:txBody>
      </p:sp>
    </p:spTree>
    <p:extLst>
      <p:ext uri="{BB962C8B-B14F-4D97-AF65-F5344CB8AC3E}">
        <p14:creationId xmlns:p14="http://schemas.microsoft.com/office/powerpoint/2010/main" val="6817681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355600" y="2194560"/>
            <a:ext cx="12293600" cy="2948940"/>
          </a:xfrm>
        </p:spPr>
        <p:txBody>
          <a:bodyPr anchor="t"/>
          <a:lstStyle/>
          <a:p>
            <a:pPr marL="0" indent="0">
              <a:buNone/>
            </a:pPr>
            <a:r>
              <a:rPr lang="en-US" sz="3600" b="1" i="1" dirty="0"/>
              <a:t>Écoutez activement</a:t>
            </a:r>
            <a:endParaRPr lang="fr-CA" sz="3600" dirty="0"/>
          </a:p>
          <a:p>
            <a:pPr marL="0" indent="0">
              <a:spcBef>
                <a:spcPts val="0"/>
              </a:spcBef>
              <a:buNone/>
            </a:pPr>
            <a:r>
              <a:rPr lang="en-US" sz="3200" dirty="0"/>
              <a:t>Allez prendre un café avec un collègue afin de travailler l'écoute active en vous concentrant, en posant des questions ouvertes ainsi qu'en paraphrasant ce qu'il vous dit. Lorsque vous ne comprenez pas quelque chose, demandez à la personne d'être plus claire. </a:t>
            </a:r>
          </a:p>
        </p:txBody>
      </p:sp>
      <p:pic>
        <p:nvPicPr>
          <p:cNvPr id="4" name="Picture 3"/>
          <p:cNvPicPr>
            <a:picLocks noChangeAspect="1"/>
          </p:cNvPicPr>
          <p:nvPr>
            <p:custDataLst>
              <p:tags r:id="rId2"/>
            </p:custDataLst>
          </p:nvPr>
        </p:nvPicPr>
        <p:blipFill>
          <a:blip r:embed="rId5"/>
          <a:stretch>
            <a:fillRect/>
          </a:stretch>
        </p:blipFill>
        <p:spPr>
          <a:xfrm>
            <a:off x="3558540" y="5852160"/>
            <a:ext cx="5887720" cy="3930053"/>
          </a:xfrm>
          <a:prstGeom prst="rect">
            <a:avLst/>
          </a:prstGeom>
        </p:spPr>
      </p:pic>
      <p:sp>
        <p:nvSpPr>
          <p:cNvPr id="6" name="Title 1"/>
          <p:cNvSpPr>
            <a:spLocks noGrp="1"/>
          </p:cNvSpPr>
          <p:nvPr>
            <p:ph type="title"/>
            <p:custDataLst>
              <p:tags r:id="rId3"/>
            </p:custDataLst>
          </p:nvPr>
        </p:nvSpPr>
        <p:spPr>
          <a:xfrm>
            <a:off x="355600" y="254000"/>
            <a:ext cx="12293600" cy="1231900"/>
          </a:xfrm>
        </p:spPr>
        <p:txBody>
          <a:bodyPr/>
          <a:lstStyle/>
          <a:p>
            <a:r>
              <a:rPr lang="en-CA" sz="6000" cap="none" dirty="0"/>
              <a:t>Stratégies pour avoir plus d'empathie</a:t>
            </a:r>
          </a:p>
        </p:txBody>
      </p:sp>
    </p:spTree>
    <p:extLst>
      <p:ext uri="{BB962C8B-B14F-4D97-AF65-F5344CB8AC3E}">
        <p14:creationId xmlns:p14="http://schemas.microsoft.com/office/powerpoint/2010/main" val="165121676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801370"/>
            <a:ext cx="12293600" cy="1094740"/>
          </a:xfrm>
        </p:spPr>
        <p:txBody>
          <a:bodyPr/>
          <a:lstStyle/>
          <a:p>
            <a:r>
              <a:rPr lang="fr-CA" sz="4800" dirty="0"/>
              <a:t>Aptitudes en matière d'intelligence émotionnelle :  influence sociale</a:t>
            </a:r>
          </a:p>
        </p:txBody>
      </p:sp>
      <p:sp>
        <p:nvSpPr>
          <p:cNvPr id="3" name="Text Placeholder 2"/>
          <p:cNvSpPr>
            <a:spLocks noGrp="1"/>
          </p:cNvSpPr>
          <p:nvPr>
            <p:ph type="body" idx="1"/>
            <p:custDataLst>
              <p:tags r:id="rId2"/>
            </p:custDataLst>
          </p:nvPr>
        </p:nvSpPr>
        <p:spPr>
          <a:xfrm>
            <a:off x="355600" y="2720340"/>
            <a:ext cx="12293600" cy="7886700"/>
          </a:xfrm>
        </p:spPr>
        <p:txBody>
          <a:bodyPr anchor="t"/>
          <a:lstStyle/>
          <a:p>
            <a:pPr marL="0" indent="0">
              <a:spcBef>
                <a:spcPts val="0"/>
              </a:spcBef>
              <a:buNone/>
            </a:pPr>
            <a:r>
              <a:rPr lang="fr-CA" sz="2800" b="1" i="1" dirty="0"/>
              <a:t>Influence sociale – </a:t>
            </a:r>
            <a:r>
              <a:rPr lang="fr-CA" sz="2800" dirty="0"/>
              <a:t>établir un rapport avec les autres, intéresser et inspirer les autres </a:t>
            </a:r>
          </a:p>
          <a:p>
            <a:pPr marL="0" indent="0">
              <a:spcBef>
                <a:spcPts val="0"/>
              </a:spcBef>
              <a:buNone/>
            </a:pPr>
            <a:endParaRPr lang="fr-CA" sz="2800" dirty="0"/>
          </a:p>
          <a:p>
            <a:pPr marL="0" indent="0">
              <a:spcBef>
                <a:spcPts val="0"/>
              </a:spcBef>
              <a:buNone/>
            </a:pPr>
            <a:r>
              <a:rPr lang="fr-CA" sz="2800" dirty="0"/>
              <a:t>Aptitudes de base :</a:t>
            </a:r>
          </a:p>
          <a:p>
            <a:pPr lvl="1">
              <a:spcBef>
                <a:spcPts val="0"/>
              </a:spcBef>
            </a:pPr>
            <a:r>
              <a:rPr lang="fr-CA" sz="2800" i="1" dirty="0"/>
              <a:t>Apprécier le réseautage </a:t>
            </a:r>
          </a:p>
          <a:p>
            <a:pPr lvl="1">
              <a:spcBef>
                <a:spcPts val="0"/>
              </a:spcBef>
            </a:pPr>
            <a:r>
              <a:rPr lang="fr-CA" sz="2800" i="1" dirty="0"/>
              <a:t>Établir facilement des rapports avec les autres</a:t>
            </a:r>
          </a:p>
          <a:p>
            <a:pPr lvl="1">
              <a:spcBef>
                <a:spcPts val="0"/>
              </a:spcBef>
            </a:pPr>
            <a:r>
              <a:rPr lang="fr-CA" sz="2800" i="1" dirty="0"/>
              <a:t>Inspirer ou motiver les membres de l'équipe</a:t>
            </a:r>
          </a:p>
          <a:p>
            <a:pPr lvl="1">
              <a:spcBef>
                <a:spcPts val="0"/>
              </a:spcBef>
            </a:pPr>
            <a:r>
              <a:rPr lang="fr-CA" sz="2800" i="1" dirty="0"/>
              <a:t>Développer l'esprit d'équipe </a:t>
            </a:r>
          </a:p>
          <a:p>
            <a:pPr marL="0" indent="0">
              <a:spcBef>
                <a:spcPts val="0"/>
              </a:spcBef>
              <a:buNone/>
            </a:pPr>
            <a:endParaRPr lang="fr-CA" sz="2800" b="1" dirty="0"/>
          </a:p>
          <a:p>
            <a:pPr marL="0" indent="0">
              <a:spcBef>
                <a:spcPts val="0"/>
              </a:spcBef>
              <a:buNone/>
            </a:pPr>
            <a:r>
              <a:rPr lang="fr-CA" sz="2800" b="1" dirty="0"/>
              <a:t>Exemple :</a:t>
            </a:r>
            <a:r>
              <a:rPr lang="fr-CA" sz="2800" dirty="0"/>
              <a:t> Une gestionnaire envisage de nouveaux marchés pour une nouvelle gamme de produits. Elle arrive à intéresser d'autres personnes de son service à cette nouvelle gamme de produits. Une équipe est alors créée pour concrétiser les choses. Cette nouvelle gamme de produits enthousiasme les membres de l'équipe. </a:t>
            </a:r>
          </a:p>
        </p:txBody>
      </p:sp>
    </p:spTree>
    <p:extLst>
      <p:ext uri="{BB962C8B-B14F-4D97-AF65-F5344CB8AC3E}">
        <p14:creationId xmlns:p14="http://schemas.microsoft.com/office/powerpoint/2010/main" val="6894875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231900"/>
          </a:xfrm>
        </p:spPr>
        <p:txBody>
          <a:bodyPr/>
          <a:lstStyle/>
          <a:p>
            <a:r>
              <a:rPr lang="fr-CA" sz="6000" cap="none" dirty="0"/>
              <a:t>Stratégies pour améliorer l'influence sociale</a:t>
            </a:r>
          </a:p>
        </p:txBody>
      </p:sp>
      <p:sp>
        <p:nvSpPr>
          <p:cNvPr id="3" name="Text Placeholder 2"/>
          <p:cNvSpPr>
            <a:spLocks noGrp="1"/>
          </p:cNvSpPr>
          <p:nvPr>
            <p:ph type="body" idx="1"/>
            <p:custDataLst>
              <p:tags r:id="rId2"/>
            </p:custDataLst>
          </p:nvPr>
        </p:nvSpPr>
        <p:spPr>
          <a:xfrm>
            <a:off x="355600" y="2194560"/>
            <a:ext cx="12293600" cy="6332220"/>
          </a:xfrm>
        </p:spPr>
        <p:txBody>
          <a:bodyPr anchor="t"/>
          <a:lstStyle/>
          <a:p>
            <a:pPr marL="0" indent="0" fontAlgn="base">
              <a:buNone/>
            </a:pPr>
            <a:r>
              <a:rPr lang="fr-CA" sz="3600" b="1" i="1" dirty="0"/>
              <a:t>Rendez-vous à des forums professionnels</a:t>
            </a:r>
            <a:endParaRPr lang="fr-CA" sz="3600" dirty="0"/>
          </a:p>
          <a:p>
            <a:pPr marL="0" indent="0" fontAlgn="base">
              <a:spcBef>
                <a:spcPts val="0"/>
              </a:spcBef>
              <a:buNone/>
            </a:pPr>
            <a:r>
              <a:rPr lang="fr-CA" sz="3200" dirty="0"/>
              <a:t>Faire partie d'associations professionnelles et être présent sur des groupes de discussion en ligne permet de se faire des contacts utiles pour le travail et facilite les activités de développement professionnel. Ces contacts peuvent alors offrir d'importantes possibilités de réseautage.</a:t>
            </a:r>
          </a:p>
          <a:p>
            <a:pPr marL="0" indent="0" fontAlgn="base">
              <a:buNone/>
            </a:pPr>
            <a:r>
              <a:rPr lang="fr-CA" sz="3600" b="1" i="1" dirty="0"/>
              <a:t>Faites en sorte que l'équipe partage la même vision</a:t>
            </a:r>
            <a:endParaRPr lang="fr-CA" sz="3600" dirty="0"/>
          </a:p>
          <a:p>
            <a:pPr marL="0" indent="0">
              <a:spcBef>
                <a:spcPts val="0"/>
              </a:spcBef>
              <a:buNone/>
            </a:pPr>
            <a:r>
              <a:rPr lang="fr-CA" sz="3200" dirty="0"/>
              <a:t>Lorsqu'un responsable manifeste de la passion et de l'énergie pour une organisation, ses objectifs et le travail, il incite les membres de son équipe à réagir de la même façon. Lorsqu'un responsable présente des objectifs précis, les membres de son équipe peuvent alors discuter de leur rôle pour concrétiser la vision établie. </a:t>
            </a:r>
          </a:p>
        </p:txBody>
      </p:sp>
    </p:spTree>
    <p:extLst>
      <p:ext uri="{BB962C8B-B14F-4D97-AF65-F5344CB8AC3E}">
        <p14:creationId xmlns:p14="http://schemas.microsoft.com/office/powerpoint/2010/main" val="13280059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355600" y="2481428"/>
            <a:ext cx="12293600" cy="3223260"/>
          </a:xfrm>
        </p:spPr>
        <p:txBody>
          <a:bodyPr anchor="t"/>
          <a:lstStyle/>
          <a:p>
            <a:pPr marL="0" indent="0" fontAlgn="base">
              <a:buNone/>
            </a:pPr>
            <a:r>
              <a:rPr lang="fr-CA" sz="3600" b="1" i="1" dirty="0"/>
              <a:t>Développez l'esprit d'équipe</a:t>
            </a:r>
            <a:endParaRPr lang="fr-CA" sz="3600" dirty="0"/>
          </a:p>
          <a:p>
            <a:pPr marL="0" indent="0">
              <a:spcBef>
                <a:spcPts val="0"/>
              </a:spcBef>
              <a:buNone/>
            </a:pPr>
            <a:r>
              <a:rPr lang="fr-CA" sz="3200" dirty="0"/>
              <a:t>Les activités de consolidation d'équipes sont essentielles pour avoir une compréhension mutuelle des préférences personnelles ainsi que pour apprécier les différences individuelles. Ces activités contribuent à la cohésion de l'équipe et facilitent la collaboration. </a:t>
            </a:r>
          </a:p>
        </p:txBody>
      </p:sp>
      <p:sp>
        <p:nvSpPr>
          <p:cNvPr id="6" name="Title 1"/>
          <p:cNvSpPr>
            <a:spLocks noGrp="1"/>
          </p:cNvSpPr>
          <p:nvPr>
            <p:ph type="title"/>
            <p:custDataLst>
              <p:tags r:id="rId2"/>
            </p:custDataLst>
          </p:nvPr>
        </p:nvSpPr>
        <p:spPr>
          <a:xfrm>
            <a:off x="355600" y="254000"/>
            <a:ext cx="12293600" cy="1231900"/>
          </a:xfrm>
        </p:spPr>
        <p:txBody>
          <a:bodyPr/>
          <a:lstStyle/>
          <a:p>
            <a:r>
              <a:rPr lang="fr-CA" sz="6000" cap="none" dirty="0"/>
              <a:t>Stratégies pour avoir plus</a:t>
            </a:r>
            <a:br>
              <a:rPr lang="fr-CA" sz="6000" cap="none" dirty="0"/>
            </a:br>
            <a:r>
              <a:rPr lang="fr-CA" sz="6000" cap="none" dirty="0"/>
              <a:t>d’influence sociale</a:t>
            </a:r>
          </a:p>
        </p:txBody>
      </p:sp>
    </p:spTree>
    <p:extLst>
      <p:ext uri="{BB962C8B-B14F-4D97-AF65-F5344CB8AC3E}">
        <p14:creationId xmlns:p14="http://schemas.microsoft.com/office/powerpoint/2010/main" val="99825669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64735" y="118252"/>
            <a:ext cx="9645227" cy="941360"/>
          </a:xfrm>
        </p:spPr>
        <p:txBody>
          <a:bodyPr/>
          <a:lstStyle/>
          <a:p>
            <a:pPr algn="ctr"/>
            <a:r>
              <a:rPr lang="fr-CA" dirty="0"/>
              <a:t>Activité pratique</a:t>
            </a:r>
          </a:p>
        </p:txBody>
      </p:sp>
      <p:sp>
        <p:nvSpPr>
          <p:cNvPr id="5" name="TextBox 4"/>
          <p:cNvSpPr txBox="1"/>
          <p:nvPr>
            <p:custDataLst>
              <p:tags r:id="rId2"/>
            </p:custDataLst>
          </p:nvPr>
        </p:nvSpPr>
        <p:spPr>
          <a:xfrm>
            <a:off x="252871" y="1061700"/>
            <a:ext cx="10476089" cy="1569660"/>
          </a:xfrm>
          <a:prstGeom prst="rect">
            <a:avLst/>
          </a:prstGeom>
          <a:solidFill>
            <a:schemeClr val="tx1"/>
          </a:solidFill>
          <a:ln w="38100" cmpd="sng">
            <a:solidFill>
              <a:schemeClr val="tx1"/>
            </a:solidFill>
          </a:ln>
          <a:effectLst>
            <a:outerShdw blurRad="50800" dist="114300" dir="2700000" algn="tl" rotWithShape="0">
              <a:schemeClr val="tx1">
                <a:alpha val="43000"/>
              </a:schemeClr>
            </a:outerShdw>
          </a:effectLst>
        </p:spPr>
        <p:txBody>
          <a:bodyPr wrap="square" rtlCol="0">
            <a:spAutoFit/>
          </a:bodyPr>
          <a:lstStyle/>
          <a:p>
            <a:pPr algn="l"/>
            <a:r>
              <a:rPr lang="fr-CA" sz="3200" b="1" dirty="0">
                <a:solidFill>
                  <a:schemeClr val="bg2">
                    <a:lumMod val="20000"/>
                    <a:lumOff val="80000"/>
                  </a:schemeClr>
                </a:solidFill>
                <a:latin typeface="+mn-ea"/>
              </a:rPr>
              <a:t>Examiner les aptitudes en matière d'intelligence émotionnelle ainsi que les domaines liés au développement</a:t>
            </a:r>
          </a:p>
        </p:txBody>
      </p:sp>
      <p:pic>
        <p:nvPicPr>
          <p:cNvPr id="6" name="Picture 5"/>
          <p:cNvPicPr>
            <a:picLocks noChangeAspect="1"/>
          </p:cNvPicPr>
          <p:nvPr>
            <p:custDataLst>
              <p:tags r:id="rId3"/>
            </p:custDataLst>
          </p:nvPr>
        </p:nvPicPr>
        <p:blipFill>
          <a:blip r:embed="rId7"/>
          <a:stretch>
            <a:fillRect/>
          </a:stretch>
        </p:blipFill>
        <p:spPr>
          <a:xfrm rot="211499">
            <a:off x="8869218" y="872974"/>
            <a:ext cx="4400486" cy="6579318"/>
          </a:xfrm>
          <a:prstGeom prst="rect">
            <a:avLst/>
          </a:prstGeom>
        </p:spPr>
      </p:pic>
      <p:pic>
        <p:nvPicPr>
          <p:cNvPr id="7" name="Picture 6" descr="Encouraging-Ideas-Volunteer-Hands.jpg"/>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692425" y="3244427"/>
            <a:ext cx="2717949" cy="2501642"/>
          </a:xfrm>
          <a:prstGeom prst="rect">
            <a:avLst/>
          </a:prstGeom>
        </p:spPr>
      </p:pic>
      <p:sp>
        <p:nvSpPr>
          <p:cNvPr id="8" name="TextBox 7"/>
          <p:cNvSpPr txBox="1"/>
          <p:nvPr>
            <p:custDataLst>
              <p:tags r:id="rId5"/>
            </p:custDataLst>
          </p:nvPr>
        </p:nvSpPr>
        <p:spPr>
          <a:xfrm>
            <a:off x="256804" y="2725602"/>
            <a:ext cx="9070075" cy="6986528"/>
          </a:xfrm>
          <a:prstGeom prst="rect">
            <a:avLst/>
          </a:prstGeom>
          <a:noFill/>
          <a:ln w="38100" cmpd="sng">
            <a:noFill/>
          </a:ln>
        </p:spPr>
        <p:txBody>
          <a:bodyPr wrap="square" rtlCol="0">
            <a:spAutoFit/>
          </a:bodyPr>
          <a:lstStyle/>
          <a:p>
            <a:pPr algn="l"/>
            <a:r>
              <a:rPr lang="fr-CA" sz="2800" i="1" dirty="0"/>
              <a:t>Remplissez l'inventaire des aptitudes en matière d'intelligence émotionnelle</a:t>
            </a:r>
            <a:r>
              <a:rPr lang="fr-CA" sz="2800" dirty="0"/>
              <a:t> et suivez les instructions pour noter chacune de ces aptitudes. Posez-vous les questions suivantes :</a:t>
            </a:r>
          </a:p>
          <a:p>
            <a:pPr marL="571500" indent="-571500" algn="l">
              <a:buFont typeface="Arial" charset="0"/>
              <a:buChar char="•"/>
            </a:pPr>
            <a:endParaRPr lang="fr-CA" sz="2800" dirty="0"/>
          </a:p>
          <a:p>
            <a:pPr marL="571500" indent="-571500" algn="l">
              <a:buFont typeface="Arial" charset="0"/>
              <a:buChar char="•"/>
            </a:pPr>
            <a:r>
              <a:rPr lang="fr-CA" sz="2800" dirty="0"/>
              <a:t>En matière d'intelligence émotionnelle, quelles sont les aptitudes les plus importantes? Comment est-ce que j'utilise actuellement ces aptitudes au travail? </a:t>
            </a:r>
          </a:p>
          <a:p>
            <a:pPr marL="571500" indent="-571500" algn="l">
              <a:buFont typeface="Arial" charset="0"/>
              <a:buChar char="•"/>
            </a:pPr>
            <a:r>
              <a:rPr lang="fr-CA" sz="2800" dirty="0"/>
              <a:t>Pour quelles aptitudes ai-je obtenu les notes les plus basses? Comment est-ce que je peux développer ces aptitudes? </a:t>
            </a:r>
          </a:p>
          <a:p>
            <a:pPr marL="571500" indent="-571500" algn="l">
              <a:buFont typeface="Arial" charset="0"/>
              <a:buChar char="•"/>
            </a:pPr>
            <a:r>
              <a:rPr lang="fr-CA" sz="2800" dirty="0"/>
              <a:t>Après l'inventaire, il y a une liste de stratégies pour développer chacune des aptitudes liées à l'intelligence émotionnelle. Pensez à mettre en œuvre certaines de ces stratégies pendant que vous développez vos aptitudes. </a:t>
            </a:r>
          </a:p>
        </p:txBody>
      </p:sp>
    </p:spTree>
    <p:extLst>
      <p:ext uri="{BB962C8B-B14F-4D97-AF65-F5344CB8AC3E}">
        <p14:creationId xmlns:p14="http://schemas.microsoft.com/office/powerpoint/2010/main" val="155802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body" idx="1"/>
          </p:nvPr>
        </p:nvSpPr>
        <p:spPr>
          <a:xfrm>
            <a:off x="650875" y="996315"/>
            <a:ext cx="11703050" cy="6435725"/>
          </a:xfrm>
        </p:spPr>
        <p:txBody>
          <a:bodyPr/>
          <a:lstStyle/>
          <a:p>
            <a:pPr marL="0" indent="0" algn="ctr">
              <a:spcBef>
                <a:spcPts val="1422"/>
              </a:spcBef>
              <a:buSzTx/>
              <a:buFont typeface="Gill Sans Light" charset="0"/>
              <a:buNone/>
              <a:defRPr sz="7000" b="1"/>
            </a:pPr>
            <a:r>
              <a:rPr sz="7000" b="1"/>
              <a:t>Merci!</a:t>
            </a:r>
          </a:p>
        </p:txBody>
      </p:sp>
    </p:spTree>
    <p:extLst>
      <p:ext uri="{BB962C8B-B14F-4D97-AF65-F5344CB8AC3E}">
        <p14:creationId xmlns:p14="http://schemas.microsoft.com/office/powerpoint/2010/main" val="9400631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6200" dirty="0"/>
              <a:t>Qu'est-ce que l'intelligence émotionnelle?</a:t>
            </a:r>
          </a:p>
        </p:txBody>
      </p:sp>
      <p:sp>
        <p:nvSpPr>
          <p:cNvPr id="3" name="Text Placeholder 2"/>
          <p:cNvSpPr>
            <a:spLocks noGrp="1"/>
          </p:cNvSpPr>
          <p:nvPr>
            <p:ph type="body" idx="1"/>
            <p:custDataLst>
              <p:tags r:id="rId2"/>
            </p:custDataLst>
          </p:nvPr>
        </p:nvSpPr>
        <p:spPr>
          <a:xfrm>
            <a:off x="355600" y="3976594"/>
            <a:ext cx="12293600" cy="3955294"/>
          </a:xfrm>
        </p:spPr>
        <p:txBody>
          <a:bodyPr anchor="t"/>
          <a:lstStyle/>
          <a:p>
            <a:pPr marL="0" lvl="0" indent="0">
              <a:buNone/>
            </a:pPr>
            <a:r>
              <a:rPr lang="fr-CA" dirty="0"/>
              <a:t>Au début des années 1990, les psychologues Peter Salovey et Jack Mayer ont été les premiers à théoriser que les gens diffèrent en fonction de leur capacité à </a:t>
            </a:r>
            <a:r>
              <a:rPr lang="fr-CA" b="1" dirty="0"/>
              <a:t>percevoir</a:t>
            </a:r>
            <a:r>
              <a:rPr lang="fr-CA" dirty="0"/>
              <a:t>, </a:t>
            </a:r>
            <a:r>
              <a:rPr lang="fr-CA" b="1" dirty="0"/>
              <a:t>comprendre</a:t>
            </a:r>
            <a:r>
              <a:rPr lang="fr-CA" dirty="0"/>
              <a:t> et </a:t>
            </a:r>
            <a:r>
              <a:rPr lang="fr-CA" b="1" dirty="0"/>
              <a:t>utiliser leurs émotions</a:t>
            </a:r>
            <a:r>
              <a:rPr lang="fr-CA" dirty="0"/>
              <a:t>. Ils ont qualifié cette capacité d'</a:t>
            </a:r>
            <a:r>
              <a:rPr lang="fr-CA" i="1" dirty="0"/>
              <a:t>intelligence émotionnelle.</a:t>
            </a:r>
          </a:p>
        </p:txBody>
      </p:sp>
    </p:spTree>
    <p:extLst>
      <p:ext uri="{BB962C8B-B14F-4D97-AF65-F5344CB8AC3E}">
        <p14:creationId xmlns:p14="http://schemas.microsoft.com/office/powerpoint/2010/main" val="8824749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647700"/>
            <a:ext cx="12293600" cy="2438400"/>
          </a:xfrm>
        </p:spPr>
        <p:txBody>
          <a:bodyPr/>
          <a:lstStyle/>
          <a:p>
            <a:r>
              <a:rPr dirty="0"/>
              <a:t>L'intelligence émotionnelle au travail</a:t>
            </a:r>
          </a:p>
        </p:txBody>
      </p:sp>
      <p:sp>
        <p:nvSpPr>
          <p:cNvPr id="3" name="Text Placeholder 2"/>
          <p:cNvSpPr>
            <a:spLocks noGrp="1"/>
          </p:cNvSpPr>
          <p:nvPr>
            <p:ph type="body" idx="1"/>
            <p:custDataLst>
              <p:tags r:id="rId2"/>
            </p:custDataLst>
          </p:nvPr>
        </p:nvSpPr>
        <p:spPr>
          <a:xfrm>
            <a:off x="355600" y="4450080"/>
            <a:ext cx="12293600" cy="4714240"/>
          </a:xfrm>
        </p:spPr>
        <p:txBody>
          <a:bodyPr anchor="t"/>
          <a:lstStyle/>
          <a:p>
            <a:r>
              <a:rPr dirty="0"/>
              <a:t>La notion d'intelligence émotionnelle au travail a été conceptualisée par Daniel Goleman, dans ses livres </a:t>
            </a:r>
            <a:r>
              <a:rPr lang="en-CA" i="1" dirty="0"/>
              <a:t>Emotional Intelligence</a:t>
            </a:r>
            <a:r>
              <a:rPr dirty="0"/>
              <a:t> et </a:t>
            </a:r>
            <a:r>
              <a:rPr lang="en-CA" i="1" dirty="0"/>
              <a:t>Working with Emotional Intelligence</a:t>
            </a:r>
            <a:r>
              <a:rPr dirty="0"/>
              <a:t>. </a:t>
            </a:r>
            <a:endParaRPr lang="fr-CA" dirty="0"/>
          </a:p>
          <a:p>
            <a:pPr lvl="0"/>
            <a:r>
              <a:rPr dirty="0"/>
              <a:t>Daniel Goleman voulait comprendre, en matière d'intelligence émotionnelle, les aptitudes qui étaient liées à un meilleur rendement au travail.  </a:t>
            </a:r>
            <a:r>
              <a:rPr lang="en-CA" sz="2400" dirty="0"/>
              <a:t>(McDermont, 2008)</a:t>
            </a:r>
            <a:endParaRPr lang="fr-CA" sz="2400" dirty="0"/>
          </a:p>
        </p:txBody>
      </p:sp>
    </p:spTree>
    <p:extLst>
      <p:ext uri="{BB962C8B-B14F-4D97-AF65-F5344CB8AC3E}">
        <p14:creationId xmlns:p14="http://schemas.microsoft.com/office/powerpoint/2010/main" val="12350235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6000" dirty="0"/>
              <a:t>Définition de l'intelligence émotionnelle</a:t>
            </a:r>
          </a:p>
        </p:txBody>
      </p:sp>
      <p:sp>
        <p:nvSpPr>
          <p:cNvPr id="4" name="Text Placeholder 3"/>
          <p:cNvSpPr>
            <a:spLocks noGrp="1"/>
          </p:cNvSpPr>
          <p:nvPr>
            <p:ph type="body" sz="half" idx="1"/>
            <p:custDataLst>
              <p:tags r:id="rId2"/>
            </p:custDataLst>
          </p:nvPr>
        </p:nvSpPr>
        <p:spPr>
          <a:xfrm>
            <a:off x="355600" y="4376420"/>
            <a:ext cx="5892800" cy="4493260"/>
          </a:xfrm>
        </p:spPr>
        <p:txBody>
          <a:bodyPr anchor="t"/>
          <a:lstStyle/>
          <a:p>
            <a:pPr lvl="0"/>
            <a:r>
              <a:rPr lang="fr-CA" dirty="0"/>
              <a:t>Reconnaître et à gérer nos propres émotions et à réagir efficacement aux émotions des autres</a:t>
            </a:r>
          </a:p>
          <a:p>
            <a:r>
              <a:rPr lang="fr-CA" dirty="0"/>
              <a:t>Comprendre pourquoi les gens ressentent telle ou telle chose</a:t>
            </a:r>
          </a:p>
        </p:txBody>
      </p:sp>
      <p:sp>
        <p:nvSpPr>
          <p:cNvPr id="5" name="Text Placeholder 3"/>
          <p:cNvSpPr txBox="1">
            <a:spLocks/>
          </p:cNvSpPr>
          <p:nvPr>
            <p:custDataLst>
              <p:tags r:id="rId3"/>
            </p:custDataLst>
          </p:nvPr>
        </p:nvSpPr>
        <p:spPr>
          <a:xfrm>
            <a:off x="6502400" y="4376420"/>
            <a:ext cx="6146800" cy="47675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lstStyle>
            <a:lvl1pPr marL="304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685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066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447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1828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a:lstStyle>
          <a:p>
            <a:pPr lvl="0"/>
            <a:r>
              <a:rPr lang="fr-CA" sz="3200" dirty="0"/>
              <a:t>Exprimer nos émotions de manière productive pour la conversation</a:t>
            </a:r>
          </a:p>
          <a:p>
            <a:pPr lvl="0"/>
            <a:r>
              <a:rPr lang="fr-CA" sz="3200" dirty="0"/>
              <a:t>Utiliser notre connaissance des émotions (pour soi et pour les autres) comme un outil de motivation et un guide pour établir des relations</a:t>
            </a:r>
          </a:p>
        </p:txBody>
      </p:sp>
      <p:sp>
        <p:nvSpPr>
          <p:cNvPr id="6" name="TextBox 5"/>
          <p:cNvSpPr txBox="1"/>
          <p:nvPr>
            <p:custDataLst>
              <p:tags r:id="rId4"/>
            </p:custDataLst>
          </p:nvPr>
        </p:nvSpPr>
        <p:spPr>
          <a:xfrm>
            <a:off x="355600" y="2742802"/>
            <a:ext cx="12039600"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CA" dirty="0"/>
              <a:t>L'intelligence émotionnelle est définie comme étant la capacité à : </a:t>
            </a:r>
          </a:p>
        </p:txBody>
      </p:sp>
    </p:spTree>
    <p:extLst>
      <p:ext uri="{BB962C8B-B14F-4D97-AF65-F5344CB8AC3E}">
        <p14:creationId xmlns:p14="http://schemas.microsoft.com/office/powerpoint/2010/main" val="16108523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54000"/>
            <a:ext cx="13004800" cy="2438400"/>
          </a:xfrm>
        </p:spPr>
        <p:txBody>
          <a:bodyPr/>
          <a:lstStyle/>
          <a:p>
            <a:r>
              <a:rPr lang="fr-CA" sz="6000" dirty="0"/>
              <a:t>Avantages d'une l'intelligence émotionnelle développée</a:t>
            </a:r>
          </a:p>
        </p:txBody>
      </p:sp>
      <p:sp>
        <p:nvSpPr>
          <p:cNvPr id="3" name="Text Placeholder 2"/>
          <p:cNvSpPr>
            <a:spLocks noGrp="1"/>
          </p:cNvSpPr>
          <p:nvPr>
            <p:ph type="body" idx="1"/>
            <p:custDataLst>
              <p:tags r:id="rId2"/>
            </p:custDataLst>
          </p:nvPr>
        </p:nvSpPr>
        <p:spPr>
          <a:xfrm>
            <a:off x="355600" y="3187700"/>
            <a:ext cx="12293600" cy="6070600"/>
          </a:xfrm>
        </p:spPr>
        <p:txBody>
          <a:bodyPr anchor="t"/>
          <a:lstStyle/>
          <a:p>
            <a:r>
              <a:rPr lang="fr-CA" sz="3200" dirty="0"/>
              <a:t>L'intelligence émotionnelle nous permet de reconnaître nos émotions, de comprendre la façon dont nous les exprimons ainsi que leurs effets sur les autres. </a:t>
            </a:r>
          </a:p>
          <a:p>
            <a:r>
              <a:rPr lang="fr-CA" sz="3200" dirty="0"/>
              <a:t>Une personne possédant une grande intelligence émotionnelle est consciente de ce qu'elle ressent et est en mesure de maîtriser ses émotions dans ses relations avec les autres.  </a:t>
            </a:r>
          </a:p>
          <a:p>
            <a:r>
              <a:rPr lang="fr-CA" sz="3200" dirty="0"/>
              <a:t>Comprendre ce que les autres ressentent améliore notre capacité à établir des relations solides et à créer des équipes (Shults, 2015).</a:t>
            </a:r>
          </a:p>
        </p:txBody>
      </p:sp>
    </p:spTree>
    <p:extLst>
      <p:ext uri="{BB962C8B-B14F-4D97-AF65-F5344CB8AC3E}">
        <p14:creationId xmlns:p14="http://schemas.microsoft.com/office/powerpoint/2010/main" val="2696969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355600" y="2692400"/>
            <a:ext cx="11956902" cy="6748780"/>
          </a:xfrm>
        </p:spPr>
        <p:txBody>
          <a:bodyPr anchor="t"/>
          <a:lstStyle/>
          <a:p>
            <a:r>
              <a:rPr lang="fr-CA" sz="3600" dirty="0"/>
              <a:t>L'intelligence émotionnelle est liée à une bonne santé mentale, et inversement, un manque d'intelligence émotionnelle est lié au stress et à la détresse émotionnelle. </a:t>
            </a:r>
          </a:p>
          <a:p>
            <a:r>
              <a:rPr lang="fr-CA" sz="3600" dirty="0"/>
              <a:t>Les recherches suggèrent qu'il existe un lien entre l'intelligence émotionnelle et les capacités d'adaptation. </a:t>
            </a:r>
          </a:p>
          <a:p>
            <a:r>
              <a:rPr lang="fr-CA" sz="3600" dirty="0"/>
              <a:t>Elles suggèrent de plus que la capacité à </a:t>
            </a:r>
            <a:r>
              <a:rPr lang="fr-CA" sz="3600" b="1" dirty="0"/>
              <a:t>comprendre et à gérer nos émotions</a:t>
            </a:r>
            <a:r>
              <a:rPr lang="fr-CA" sz="3600" dirty="0"/>
              <a:t> peut entrer en jeu de façon importante lorsqu'il s'agit de résoudre des problèmes difficiles, surtout dans les relations interpersonnelles.</a:t>
            </a:r>
          </a:p>
        </p:txBody>
      </p:sp>
      <p:sp>
        <p:nvSpPr>
          <p:cNvPr id="6" name="Title 1">
            <a:extLst>
              <a:ext uri="{FF2B5EF4-FFF2-40B4-BE49-F238E27FC236}">
                <a16:creationId xmlns:a16="http://schemas.microsoft.com/office/drawing/2014/main" id="{1BCC8BF1-1859-2646-8B21-B3731D0847B2}"/>
              </a:ext>
            </a:extLst>
          </p:cNvPr>
          <p:cNvSpPr>
            <a:spLocks noGrp="1"/>
          </p:cNvSpPr>
          <p:nvPr>
            <p:ph type="title"/>
            <p:custDataLst>
              <p:tags r:id="rId2"/>
            </p:custDataLst>
          </p:nvPr>
        </p:nvSpPr>
        <p:spPr>
          <a:xfrm>
            <a:off x="0" y="254000"/>
            <a:ext cx="13004800" cy="2438400"/>
          </a:xfrm>
        </p:spPr>
        <p:txBody>
          <a:bodyPr/>
          <a:lstStyle/>
          <a:p>
            <a:r>
              <a:rPr lang="fr-CA" sz="6000" dirty="0"/>
              <a:t>Avantages d'une l'intelligence émotionnelle développée</a:t>
            </a:r>
          </a:p>
        </p:txBody>
      </p:sp>
    </p:spTree>
    <p:extLst>
      <p:ext uri="{BB962C8B-B14F-4D97-AF65-F5344CB8AC3E}">
        <p14:creationId xmlns:p14="http://schemas.microsoft.com/office/powerpoint/2010/main" val="16064123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838200"/>
            <a:ext cx="12293600" cy="2438400"/>
          </a:xfrm>
        </p:spPr>
        <p:txBody>
          <a:bodyPr/>
          <a:lstStyle/>
          <a:p>
            <a:r>
              <a:rPr sz="6000" dirty="0"/>
              <a:t>Aptitudes en matière d'intelligence émotionnelle</a:t>
            </a:r>
          </a:p>
        </p:txBody>
      </p:sp>
      <p:sp>
        <p:nvSpPr>
          <p:cNvPr id="3" name="Text Placeholder 2"/>
          <p:cNvSpPr>
            <a:spLocks noGrp="1"/>
          </p:cNvSpPr>
          <p:nvPr>
            <p:ph type="body" idx="1"/>
            <p:custDataLst>
              <p:tags r:id="rId2"/>
            </p:custDataLst>
          </p:nvPr>
        </p:nvSpPr>
        <p:spPr>
          <a:xfrm>
            <a:off x="355600" y="3622040"/>
            <a:ext cx="12293600" cy="5293360"/>
          </a:xfrm>
        </p:spPr>
        <p:txBody>
          <a:bodyPr anchor="t"/>
          <a:lstStyle/>
          <a:p>
            <a:r>
              <a:rPr lang="en-CA" sz="4000" dirty="0"/>
              <a:t>En matière d'intelligence émotionnelle, Daniel Goldman a relevé 5 aptitudes.</a:t>
            </a:r>
            <a:endParaRPr lang="fr-CA" sz="4000" dirty="0"/>
          </a:p>
          <a:p>
            <a:r>
              <a:rPr lang="en-CA" sz="4000" dirty="0"/>
              <a:t>Les trois premières aptitudes se rapportent à l'autogestion. Les deux autres aptitudes concernent la capacité d'une personne à gérer efficacement ses relations avec les autres.</a:t>
            </a:r>
            <a:endParaRPr lang="fr-CA" sz="4000" dirty="0"/>
          </a:p>
        </p:txBody>
      </p:sp>
    </p:spTree>
    <p:extLst>
      <p:ext uri="{BB962C8B-B14F-4D97-AF65-F5344CB8AC3E}">
        <p14:creationId xmlns:p14="http://schemas.microsoft.com/office/powerpoint/2010/main" val="8086622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444500"/>
            <a:ext cx="12293600" cy="1231900"/>
          </a:xfrm>
        </p:spPr>
        <p:txBody>
          <a:bodyPr/>
          <a:lstStyle/>
          <a:p>
            <a:r>
              <a:rPr lang="fr-CA" sz="6000" cap="none" dirty="0"/>
              <a:t>Aptitudes en matière d'intelligence émotionnelle</a:t>
            </a:r>
          </a:p>
        </p:txBody>
      </p:sp>
      <p:sp>
        <p:nvSpPr>
          <p:cNvPr id="3" name="Text Placeholder 2"/>
          <p:cNvSpPr>
            <a:spLocks noGrp="1"/>
          </p:cNvSpPr>
          <p:nvPr>
            <p:ph type="body" idx="1"/>
            <p:custDataLst>
              <p:tags r:id="rId2"/>
            </p:custDataLst>
          </p:nvPr>
        </p:nvSpPr>
        <p:spPr>
          <a:xfrm>
            <a:off x="355600" y="2413000"/>
            <a:ext cx="12293600" cy="7543800"/>
          </a:xfrm>
        </p:spPr>
        <p:txBody>
          <a:bodyPr anchor="t"/>
          <a:lstStyle/>
          <a:p>
            <a:pPr>
              <a:spcBef>
                <a:spcPts val="0"/>
              </a:spcBef>
            </a:pPr>
            <a:r>
              <a:rPr lang="fr-CA" sz="3200" i="1" dirty="0"/>
              <a:t>Connaissance de soi – </a:t>
            </a:r>
            <a:r>
              <a:rPr lang="fr-CA" sz="3200" dirty="0"/>
              <a:t>connaître ses propres forces, problèmes, motivations, valeurs, et comprendre l'effet qu'on a sur les autres</a:t>
            </a:r>
          </a:p>
          <a:p>
            <a:pPr>
              <a:spcBef>
                <a:spcPts val="0"/>
              </a:spcBef>
            </a:pPr>
            <a:r>
              <a:rPr lang="fr-CA" sz="3200" i="1" dirty="0"/>
              <a:t>Autorégulation – </a:t>
            </a:r>
            <a:r>
              <a:rPr lang="fr-CA" sz="3200" dirty="0"/>
              <a:t>contrôle ou réorientation d'impulsions et d'humeurs perturbatrices</a:t>
            </a:r>
          </a:p>
          <a:p>
            <a:pPr>
              <a:spcBef>
                <a:spcPts val="0"/>
              </a:spcBef>
            </a:pPr>
            <a:r>
              <a:rPr lang="fr-CA" sz="3200" i="1" dirty="0"/>
              <a:t>Motivation – </a:t>
            </a:r>
            <a:r>
              <a:rPr lang="fr-CA" sz="3200" dirty="0"/>
              <a:t>chercher à réaliser quelque chose en faisant preuve d'une énergie interne et d'une détermination inhabituelles</a:t>
            </a:r>
          </a:p>
          <a:p>
            <a:pPr>
              <a:spcBef>
                <a:spcPts val="0"/>
              </a:spcBef>
            </a:pPr>
            <a:r>
              <a:rPr lang="fr-CA" sz="3200" i="1" dirty="0"/>
              <a:t>Empathie – </a:t>
            </a:r>
            <a:r>
              <a:rPr lang="fr-CA" sz="3200" dirty="0"/>
              <a:t>être sensible aux points de vue et aux émotions des gens et montrer qu'on les comprend</a:t>
            </a:r>
          </a:p>
          <a:p>
            <a:pPr>
              <a:spcBef>
                <a:spcPts val="0"/>
              </a:spcBef>
            </a:pPr>
            <a:r>
              <a:rPr lang="fr-CA" sz="3200" i="1" dirty="0"/>
              <a:t>Influence sociale (aptitude sociale) – </a:t>
            </a:r>
            <a:r>
              <a:rPr lang="fr-CA" sz="3200" dirty="0"/>
              <a:t>établir un rapport avec les autres, intéresser et inspirer les autres </a:t>
            </a:r>
          </a:p>
          <a:p>
            <a:pPr marL="0" indent="0" algn="ctr">
              <a:buNone/>
            </a:pPr>
            <a:r>
              <a:rPr lang="fr-CA" sz="3200" i="1" dirty="0"/>
              <a:t>Nous pouvons améliorer ces aptitudes par la </a:t>
            </a:r>
            <a:r>
              <a:rPr lang="fr-CA" sz="3200" b="1" i="1" dirty="0"/>
              <a:t>persévérance</a:t>
            </a:r>
            <a:r>
              <a:rPr lang="fr-CA" sz="3200" i="1" dirty="0"/>
              <a:t>, la </a:t>
            </a:r>
            <a:r>
              <a:rPr lang="fr-CA" sz="3200" b="1" i="1" dirty="0"/>
              <a:t>pratique</a:t>
            </a:r>
            <a:r>
              <a:rPr lang="fr-CA" sz="3200" i="1" dirty="0"/>
              <a:t> et grâce à la </a:t>
            </a:r>
            <a:r>
              <a:rPr lang="fr-CA" sz="3200" b="1" i="1" dirty="0"/>
              <a:t>rétroaction</a:t>
            </a:r>
            <a:r>
              <a:rPr lang="fr-CA" sz="3200" i="1" dirty="0"/>
              <a:t> des collègues ou des mentors. </a:t>
            </a:r>
          </a:p>
        </p:txBody>
      </p:sp>
    </p:spTree>
    <p:extLst>
      <p:ext uri="{BB962C8B-B14F-4D97-AF65-F5344CB8AC3E}">
        <p14:creationId xmlns:p14="http://schemas.microsoft.com/office/powerpoint/2010/main" val="191008560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1624</TotalTime>
  <Words>1291</Words>
  <Application>Microsoft Macintosh PowerPoint</Application>
  <PresentationFormat>Custom</PresentationFormat>
  <Paragraphs>137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Gill Sans Light</vt:lpstr>
      <vt:lpstr>Lucida Grande</vt:lpstr>
      <vt:lpstr>Showroom</vt:lpstr>
      <vt:lpstr>Le Leadership positif  </vt:lpstr>
      <vt:lpstr>Objectifs d'apprentissage</vt:lpstr>
      <vt:lpstr>Qu'est-ce que l'intelligence émotionnelle?</vt:lpstr>
      <vt:lpstr>L'intelligence émotionnelle au travail</vt:lpstr>
      <vt:lpstr>Définition de l'intelligence émotionnelle</vt:lpstr>
      <vt:lpstr>Avantages d'une l'intelligence émotionnelle développée</vt:lpstr>
      <vt:lpstr>Avantages d'une l'intelligence émotionnelle développée</vt:lpstr>
      <vt:lpstr>Aptitudes en matière d'intelligence émotionnelle</vt:lpstr>
      <vt:lpstr>Aptitudes en matière d'intelligence émotionnelle</vt:lpstr>
      <vt:lpstr>Aptitudes en matière d'intelligence émotionnelle : Connaissance de soi </vt:lpstr>
      <vt:lpstr>Stratégies pour améliorer la connaissance de soi</vt:lpstr>
      <vt:lpstr>Stratégies pour améliorer la connaissance de soi</vt:lpstr>
      <vt:lpstr>Aptitudes en matière d'intelligence émotionnelle : Autorégulation</vt:lpstr>
      <vt:lpstr>Stratégies pour améliorer l'autorégulation</vt:lpstr>
      <vt:lpstr>Stratégies pour améliorer l'autorégulation</vt:lpstr>
      <vt:lpstr>Aptitudes en matière d'intelligence émotionnelle : la motivation</vt:lpstr>
      <vt:lpstr>Stratégies pour se motiver</vt:lpstr>
      <vt:lpstr>Stratégies pour se motiver</vt:lpstr>
      <vt:lpstr>Aptitudes en matière d'intelligence émotionnelle : l'empathie</vt:lpstr>
      <vt:lpstr>Stratégies pour avoir plus d'empathie</vt:lpstr>
      <vt:lpstr>Stratégies pour avoir plus d'empathie</vt:lpstr>
      <vt:lpstr>Aptitudes en matière d'intelligence émotionnelle :  influence sociale</vt:lpstr>
      <vt:lpstr>Stratégies pour améliorer l'influence sociale</vt:lpstr>
      <vt:lpstr>Stratégies pour avoir plus d’influence sociale</vt:lpstr>
      <vt:lpstr>Activité pratique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leadership: perspectives and practices</dc:title>
  <dc:creator>mthebeau</dc:creator>
  <cp:lastModifiedBy>Robert Laurie</cp:lastModifiedBy>
  <cp:revision>56</cp:revision>
  <dcterms:modified xsi:type="dcterms:W3CDTF">2018-11-26T03:33:14Z</dcterms:modified>
</cp:coreProperties>
</file>